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62" r:id="rId8"/>
    <p:sldId id="266" r:id="rId9"/>
    <p:sldId id="267" r:id="rId10"/>
    <p:sldId id="276" r:id="rId11"/>
    <p:sldId id="260" r:id="rId12"/>
    <p:sldId id="269" r:id="rId13"/>
    <p:sldId id="277" r:id="rId14"/>
    <p:sldId id="278" r:id="rId15"/>
    <p:sldId id="279" r:id="rId16"/>
    <p:sldId id="271" r:id="rId17"/>
    <p:sldId id="274" r:id="rId18"/>
    <p:sldId id="273" r:id="rId19"/>
    <p:sldId id="270" r:id="rId20"/>
    <p:sldId id="268" r:id="rId21"/>
    <p:sldId id="265"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Barksfield" initials="JB" lastIdx="61" clrIdx="0">
    <p:extLst>
      <p:ext uri="{19B8F6BF-5375-455C-9EA6-DF929625EA0E}">
        <p15:presenceInfo xmlns:p15="http://schemas.microsoft.com/office/powerpoint/2012/main" userId="S-1-5-21-1285066173-1815393381-3561576999-2204" providerId="AD"/>
      </p:ext>
    </p:extLst>
  </p:cmAuthor>
  <p:cmAuthor id="2" name="John Dillon" initials="JD" lastIdx="20" clrIdx="1">
    <p:extLst>
      <p:ext uri="{19B8F6BF-5375-455C-9EA6-DF929625EA0E}">
        <p15:presenceInfo xmlns:p15="http://schemas.microsoft.com/office/powerpoint/2012/main" userId="S-1-5-21-1285066173-1815393381-3561576999-1700" providerId="AD"/>
      </p:ext>
    </p:extLst>
  </p:cmAuthor>
  <p:cmAuthor id="3" name="Jonathan Baggaley" initials="JB" lastIdx="9" clrIdx="2">
    <p:extLst>
      <p:ext uri="{19B8F6BF-5375-455C-9EA6-DF929625EA0E}">
        <p15:presenceInfo xmlns:p15="http://schemas.microsoft.com/office/powerpoint/2012/main" userId="S-1-5-21-1285066173-1815393381-3561576999-26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51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28/04/2021</a:t>
            </a:fld>
            <a:endParaRPr lang="en-GB"/>
          </a:p>
        </p:txBody>
      </p:sp>
      <p:sp>
        <p:nvSpPr>
          <p:cNvPr id="5" name="Footer Placeholder 4"/>
          <p:cNvSpPr>
            <a:spLocks noGrp="1"/>
          </p:cNvSpPr>
          <p:nvPr>
            <p:ph type="ftr" sz="quarter" idx="11"/>
          </p:nvPr>
        </p:nvSpPr>
        <p:spPr/>
        <p:txBody>
          <a:bodyPr/>
          <a:lstStyle/>
          <a:p>
            <a:r>
              <a:rPr lang="en-GB" sz="1200" dirty="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0904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28/04/2021</a:t>
            </a:fld>
            <a:endParaRPr lang="en-GB"/>
          </a:p>
        </p:txBody>
      </p:sp>
      <p:sp>
        <p:nvSpPr>
          <p:cNvPr id="5" name="Footer Placeholder 4"/>
          <p:cNvSpPr>
            <a:spLocks noGrp="1"/>
          </p:cNvSpPr>
          <p:nvPr>
            <p:ph type="ftr" sz="quarter" idx="11"/>
          </p:nvPr>
        </p:nvSpPr>
        <p:spPr/>
        <p:txBody>
          <a:bodyPr/>
          <a:lstStyle/>
          <a:p>
            <a:r>
              <a:rPr lang="en-GB" sz="1200" dirty="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26335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28/04/2021</a:t>
            </a:fld>
            <a:endParaRPr lang="en-GB"/>
          </a:p>
        </p:txBody>
      </p:sp>
      <p:sp>
        <p:nvSpPr>
          <p:cNvPr id="5" name="Footer Placeholder 4"/>
          <p:cNvSpPr>
            <a:spLocks noGrp="1"/>
          </p:cNvSpPr>
          <p:nvPr>
            <p:ph type="ftr" sz="quarter" idx="11"/>
          </p:nvPr>
        </p:nvSpPr>
        <p:spPr/>
        <p:txBody>
          <a:bodyPr/>
          <a:lstStyle/>
          <a:p>
            <a:r>
              <a:rPr lang="en-GB" sz="1200" dirty="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5688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28/04/2021</a:t>
            </a:fld>
            <a:endParaRPr lang="en-GB"/>
          </a:p>
        </p:txBody>
      </p:sp>
      <p:sp>
        <p:nvSpPr>
          <p:cNvPr id="5" name="Footer Placeholder 4"/>
          <p:cNvSpPr>
            <a:spLocks noGrp="1"/>
          </p:cNvSpPr>
          <p:nvPr>
            <p:ph type="ftr" sz="quarter" idx="11"/>
          </p:nvPr>
        </p:nvSpPr>
        <p:spPr/>
        <p:txBody>
          <a:bodyPr/>
          <a:lstStyle/>
          <a:p>
            <a:r>
              <a:rPr lang="en-GB" sz="1200" dirty="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5014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705CCE-5D24-4307-AABE-F6C4B4DD6342}" type="datetimeFigureOut">
              <a:rPr lang="en-GB" smtClean="0"/>
              <a:t>28/04/2021</a:t>
            </a:fld>
            <a:endParaRPr lang="en-GB"/>
          </a:p>
        </p:txBody>
      </p:sp>
      <p:sp>
        <p:nvSpPr>
          <p:cNvPr id="5" name="Footer Placeholder 4"/>
          <p:cNvSpPr>
            <a:spLocks noGrp="1"/>
          </p:cNvSpPr>
          <p:nvPr>
            <p:ph type="ftr" sz="quarter" idx="11"/>
          </p:nvPr>
        </p:nvSpPr>
        <p:spPr/>
        <p:txBody>
          <a:bodyPr/>
          <a:lstStyle/>
          <a:p>
            <a:r>
              <a:rPr lang="en-GB" sz="1200" dirty="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401485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7705CCE-5D24-4307-AABE-F6C4B4DD6342}" type="datetimeFigureOut">
              <a:rPr lang="en-GB" smtClean="0"/>
              <a:t>28/04/2021</a:t>
            </a:fld>
            <a:endParaRPr lang="en-GB"/>
          </a:p>
        </p:txBody>
      </p:sp>
      <p:sp>
        <p:nvSpPr>
          <p:cNvPr id="6" name="Footer Placeholder 5"/>
          <p:cNvSpPr>
            <a:spLocks noGrp="1"/>
          </p:cNvSpPr>
          <p:nvPr>
            <p:ph type="ftr" sz="quarter" idx="11"/>
          </p:nvPr>
        </p:nvSpPr>
        <p:spPr/>
        <p:txBody>
          <a:bodyPr/>
          <a:lstStyle/>
          <a:p>
            <a:r>
              <a:rPr lang="en-GB" sz="1200" dirty="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610250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7705CCE-5D24-4307-AABE-F6C4B4DD6342}" type="datetimeFigureOut">
              <a:rPr lang="en-GB" smtClean="0"/>
              <a:t>28/04/2021</a:t>
            </a:fld>
            <a:endParaRPr lang="en-GB"/>
          </a:p>
        </p:txBody>
      </p:sp>
      <p:sp>
        <p:nvSpPr>
          <p:cNvPr id="8" name="Footer Placeholder 7"/>
          <p:cNvSpPr>
            <a:spLocks noGrp="1"/>
          </p:cNvSpPr>
          <p:nvPr>
            <p:ph type="ftr" sz="quarter" idx="11"/>
          </p:nvPr>
        </p:nvSpPr>
        <p:spPr/>
        <p:txBody>
          <a:bodyPr/>
          <a:lstStyle/>
          <a:p>
            <a:r>
              <a:rPr lang="en-GB" sz="1200" dirty="0"/>
              <a:t>© PSHE Association 2019</a:t>
            </a:r>
            <a:endParaRPr lang="en-GB" dirty="0"/>
          </a:p>
        </p:txBody>
      </p:sp>
      <p:sp>
        <p:nvSpPr>
          <p:cNvPr id="9" name="Slide Number Placeholder 8"/>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809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7705CCE-5D24-4307-AABE-F6C4B4DD6342}" type="datetimeFigureOut">
              <a:rPr lang="en-GB" smtClean="0"/>
              <a:t>28/04/2021</a:t>
            </a:fld>
            <a:endParaRPr lang="en-GB"/>
          </a:p>
        </p:txBody>
      </p:sp>
      <p:sp>
        <p:nvSpPr>
          <p:cNvPr id="4" name="Footer Placeholder 3"/>
          <p:cNvSpPr>
            <a:spLocks noGrp="1"/>
          </p:cNvSpPr>
          <p:nvPr>
            <p:ph type="ftr" sz="quarter" idx="11"/>
          </p:nvPr>
        </p:nvSpPr>
        <p:spPr/>
        <p:txBody>
          <a:bodyPr/>
          <a:lstStyle/>
          <a:p>
            <a:r>
              <a:rPr lang="en-GB" sz="1200" dirty="0"/>
              <a:t>© PSHE Association 2019</a:t>
            </a:r>
            <a:endParaRPr lang="en-GB" dirty="0"/>
          </a:p>
        </p:txBody>
      </p:sp>
      <p:sp>
        <p:nvSpPr>
          <p:cNvPr id="5" name="Slide Number Placeholder 4"/>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70542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05CCE-5D24-4307-AABE-F6C4B4DD6342}" type="datetimeFigureOut">
              <a:rPr lang="en-GB" smtClean="0"/>
              <a:t>28/04/2021</a:t>
            </a:fld>
            <a:endParaRPr lang="en-GB"/>
          </a:p>
        </p:txBody>
      </p:sp>
      <p:sp>
        <p:nvSpPr>
          <p:cNvPr id="3" name="Footer Placeholder 2"/>
          <p:cNvSpPr>
            <a:spLocks noGrp="1"/>
          </p:cNvSpPr>
          <p:nvPr>
            <p:ph type="ftr" sz="quarter" idx="11"/>
          </p:nvPr>
        </p:nvSpPr>
        <p:spPr/>
        <p:txBody>
          <a:bodyPr/>
          <a:lstStyle/>
          <a:p>
            <a:r>
              <a:rPr lang="en-GB" sz="1200" dirty="0"/>
              <a:t>© PSHE Association 2019</a:t>
            </a:r>
            <a:endParaRPr lang="en-GB" dirty="0"/>
          </a:p>
        </p:txBody>
      </p:sp>
      <p:sp>
        <p:nvSpPr>
          <p:cNvPr id="4" name="Slide Number Placeholder 3"/>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5677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28/04/2021</a:t>
            </a:fld>
            <a:endParaRPr lang="en-GB"/>
          </a:p>
        </p:txBody>
      </p:sp>
      <p:sp>
        <p:nvSpPr>
          <p:cNvPr id="6" name="Footer Placeholder 5"/>
          <p:cNvSpPr>
            <a:spLocks noGrp="1"/>
          </p:cNvSpPr>
          <p:nvPr>
            <p:ph type="ftr" sz="quarter" idx="11"/>
          </p:nvPr>
        </p:nvSpPr>
        <p:spPr/>
        <p:txBody>
          <a:bodyPr/>
          <a:lstStyle/>
          <a:p>
            <a:r>
              <a:rPr lang="en-GB" sz="1200" dirty="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28823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28/04/2021</a:t>
            </a:fld>
            <a:endParaRPr lang="en-GB"/>
          </a:p>
        </p:txBody>
      </p:sp>
      <p:sp>
        <p:nvSpPr>
          <p:cNvPr id="6" name="Footer Placeholder 5"/>
          <p:cNvSpPr>
            <a:spLocks noGrp="1"/>
          </p:cNvSpPr>
          <p:nvPr>
            <p:ph type="ftr" sz="quarter" idx="11"/>
          </p:nvPr>
        </p:nvSpPr>
        <p:spPr/>
        <p:txBody>
          <a:bodyPr/>
          <a:lstStyle/>
          <a:p>
            <a:r>
              <a:rPr lang="en-GB" sz="1200" dirty="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57329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05CCE-5D24-4307-AABE-F6C4B4DD6342}" type="datetimeFigureOut">
              <a:rPr lang="en-GB" smtClean="0"/>
              <a:t>28/04/2021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EA986-419A-457C-BBE7-C16A147F5580}" type="slidenum">
              <a:rPr lang="en-GB" smtClean="0"/>
              <a:t>‹#›</a:t>
            </a:fld>
            <a:endParaRPr lang="en-GB"/>
          </a:p>
        </p:txBody>
      </p:sp>
    </p:spTree>
    <p:extLst>
      <p:ext uri="{BB962C8B-B14F-4D97-AF65-F5344CB8AC3E}">
        <p14:creationId xmlns:p14="http://schemas.microsoft.com/office/powerpoint/2010/main" val="380564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pshe-association.org.uk/curriculum-and-resources/resources/creating-pshe-education-policy-your-schoo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36503/6.5987_DfE_Consult-Paper_Relationships-Parental_A4-P_Op4_v7_weba.pdf" TargetMode="External"/><Relationship Id="rId2" Type="http://schemas.openxmlformats.org/officeDocument/2006/relationships/hyperlink" Target="https://www.pshe-association.org.uk/curriculum-and-resources/resources/relationships-education-and-rse-guides-supportin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news/relationships-education-relationships-and-sex-education-rse-and-health-education-faqs?utm_source=2b45920e-083a-44ad-9c3f-16fed9168d3f&amp;utm_medium=email&amp;utm_campaign=govuk-notifications&amp;utm_content=immediate"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gov.uk/government/publications/relationships-sex-and-health-education-guides-for-schools?utm_source=4e32b008-7c1e-40eb-b0ee-d3d05e10d9a7&amp;utm_medium=email&amp;utm_campaign=govuk-notifications&amp;utm_content=immediat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policy-update-the-equality-act-and-relationships-education-in-primary-school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43108/School_inspection_handbook_-_section_5.pdf"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pshe-association.org.uk/news-and-blog/blog-entry/what-does-new-ofsted-framework-mean-pshe-education" TargetMode="External"/><Relationship Id="rId5" Type="http://schemas.openxmlformats.org/officeDocument/2006/relationships/hyperlink" Target="https://www.gov.uk/government/publications/keeping-children-safe-in-education--2" TargetMode="External"/><Relationship Id="rId4" Type="http://schemas.openxmlformats.org/officeDocument/2006/relationships/hyperlink" Target="https://www.gov.uk/government/speeches/amanda-spielman-at-stonewal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pshe-association.org.uk/curriculum-and-resources/search-for-resources?combine=&amp;field_resource_source_tid%5b%5d=58&amp;date_filter%5bvalue%5d%5bdate%5d=&amp;date_filter_1%5bvalue%5d%5bdate%5d=&amp;items_per_page=10" TargetMode="External"/><Relationship Id="rId3" Type="http://schemas.openxmlformats.org/officeDocument/2006/relationships/hyperlink" Target="https://www.pshe-association.org.uk/curriculum-and-resources/resources/programme-study-pshe-education-key-stages-1%E2%80%935" TargetMode="External"/><Relationship Id="rId7" Type="http://schemas.openxmlformats.org/officeDocument/2006/relationships/hyperlink" Target="https://www.sexeducationforum.org.uk/resources/advice-guidance/roadmap-statutory-rse-0"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pshe-association.org.uk/curriculum-and-resources/resources/preparing-statutory-rse-and-relationships" TargetMode="External"/><Relationship Id="rId5" Type="http://schemas.openxmlformats.org/officeDocument/2006/relationships/hyperlink" Target="https://www.pshe-association.org.uk/content/guidance-and-lessons-teaching-about-mental-health" TargetMode="External"/><Relationship Id="rId4" Type="http://schemas.openxmlformats.org/officeDocument/2006/relationships/hyperlink" Target="https://www.pshe-association.org.uk/curriculum-and-resources/resources/programme-builders-pshe-education-ks1-4" TargetMode="External"/><Relationship Id="rId9" Type="http://schemas.openxmlformats.org/officeDocument/2006/relationships/hyperlink" Target="https://www.pshe-association.org.uk/curriculum-and-resources/resources/relationships-education-and-rse-guides-supportin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she-association.org.uk/"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ssets.publishing.service.gov.uk/government/uploads/system/uploads/attachment_data/file/781150/Draft_guidance_Relationships_Education__Relationships_and_Sex_Education__RSE__and_Health_Education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naht-responds-to-call-for-evidence-on-pshe-and-rse/" TargetMode="External"/><Relationship Id="rId2" Type="http://schemas.openxmlformats.org/officeDocument/2006/relationships/hyperlink" Target="https://assets.publishing.service.gov.uk/government/uploads/system/uploads/attachment_data/file/687010/Teacher_Voice_report_Summer_2017.pdf"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she-association.org.uk/curriculum-and-resources/resources/pshe-education-planning-toolkit-key-stages-1-and-2" TargetMode="External"/><Relationship Id="rId4" Type="http://schemas.openxmlformats.org/officeDocument/2006/relationships/hyperlink" Target="https://www.pshe-association.org.uk/curriculum-and-resources/resources/models-delivery-pshe-education-and-use-vertica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he-association.org.uk/curriculum-and-resources/resources/programme-study-pshe-education-key-stages-1%E2%80%93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pshe-association.org.uk/news/pshe-education-most-common-approach-career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she-association.org.uk/curriculum-and-resources/resources/curriculum-life-case-statutory-pshe-education"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probonoeconomics.com/cases/pshe-association" TargetMode="External"/><Relationship Id="rId4" Type="http://schemas.openxmlformats.org/officeDocument/2006/relationships/hyperlink" Target="https://assets.publishing.service.gov.uk/government/uploads/system/uploads/attachment_data/file/412291/Personal_Social_Health_and_Economic__PSHE__Education_12_3.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she-association.org.uk/curriculum-and-resources/resources/writing-your-rse-policy-guidance-pshe-association"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25542"/>
            <a:ext cx="12192000" cy="188537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866464" y="3584138"/>
            <a:ext cx="9569228" cy="923330"/>
          </a:xfrm>
          <a:prstGeom prst="rect">
            <a:avLst/>
          </a:prstGeom>
          <a:noFill/>
        </p:spPr>
        <p:txBody>
          <a:bodyPr wrap="square" rtlCol="0">
            <a:spAutoFit/>
          </a:bodyPr>
          <a:lstStyle/>
          <a:p>
            <a:r>
              <a:rPr lang="en-GB" sz="2700" b="1" dirty="0">
                <a:solidFill>
                  <a:schemeClr val="bg1"/>
                </a:solidFill>
              </a:rPr>
              <a:t>Getting your PSHE education ready for statutory Relationships Education, Health Education and the new Ofsted framework</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3" y="3558142"/>
            <a:ext cx="1893066" cy="1068722"/>
          </a:xfrm>
          <a:prstGeom prst="rect">
            <a:avLst/>
          </a:prstGeom>
        </p:spPr>
      </p:pic>
      <p:sp>
        <p:nvSpPr>
          <p:cNvPr id="10" name="TextBox 9"/>
          <p:cNvSpPr txBox="1"/>
          <p:nvPr/>
        </p:nvSpPr>
        <p:spPr>
          <a:xfrm>
            <a:off x="-269439" y="664617"/>
            <a:ext cx="12031363" cy="630942"/>
          </a:xfrm>
          <a:prstGeom prst="rect">
            <a:avLst/>
          </a:prstGeom>
          <a:noFill/>
        </p:spPr>
        <p:txBody>
          <a:bodyPr wrap="square" rtlCol="0">
            <a:spAutoFit/>
          </a:bodyPr>
          <a:lstStyle/>
          <a:p>
            <a:pPr algn="r"/>
            <a:r>
              <a:rPr lang="en-GB" sz="3500" dirty="0">
                <a:solidFill>
                  <a:schemeClr val="tx1">
                    <a:lumMod val="50000"/>
                    <a:lumOff val="50000"/>
                  </a:schemeClr>
                </a:solidFill>
                <a:latin typeface="+mj-lt"/>
              </a:rPr>
              <a:t>Key stages 1 &amp; 2</a:t>
            </a:r>
          </a:p>
        </p:txBody>
      </p:sp>
      <p:sp>
        <p:nvSpPr>
          <p:cNvPr id="11" name="Rectangle 10"/>
          <p:cNvSpPr/>
          <p:nvPr/>
        </p:nvSpPr>
        <p:spPr>
          <a:xfrm>
            <a:off x="2562670" y="3391630"/>
            <a:ext cx="73152" cy="1446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1643844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a:solidFill>
                  <a:schemeClr val="bg1"/>
                </a:solidFill>
              </a:rPr>
              <a:t>Statutory Relationships Education and Health Education</a:t>
            </a: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pic>
        <p:nvPicPr>
          <p:cNvPr id="16" name="Picture 15"/>
          <p:cNvPicPr>
            <a:picLocks noChangeAspect="1"/>
          </p:cNvPicPr>
          <p:nvPr/>
        </p:nvPicPr>
        <p:blipFill rotWithShape="1">
          <a:blip r:embed="rId3"/>
          <a:srcRect l="11299" t="25211" r="25180" b="67293"/>
          <a:stretch/>
        </p:blipFill>
        <p:spPr>
          <a:xfrm>
            <a:off x="5377694" y="5612010"/>
            <a:ext cx="6547680" cy="501620"/>
          </a:xfrm>
          <a:prstGeom prst="rect">
            <a:avLst/>
          </a:prstGeom>
        </p:spPr>
      </p:pic>
      <p:pic>
        <p:nvPicPr>
          <p:cNvPr id="19" name="Picture 18"/>
          <p:cNvPicPr>
            <a:picLocks noChangeAspect="1"/>
          </p:cNvPicPr>
          <p:nvPr/>
        </p:nvPicPr>
        <p:blipFill>
          <a:blip r:embed="rId4"/>
          <a:stretch>
            <a:fillRect/>
          </a:stretch>
        </p:blipFill>
        <p:spPr>
          <a:xfrm>
            <a:off x="5399855" y="1110842"/>
            <a:ext cx="6616650" cy="4491889"/>
          </a:xfrm>
          <a:prstGeom prst="rect">
            <a:avLst/>
          </a:prstGeom>
        </p:spPr>
      </p:pic>
      <p:sp>
        <p:nvSpPr>
          <p:cNvPr id="21" name="Rectangle 20"/>
          <p:cNvSpPr/>
          <p:nvPr/>
        </p:nvSpPr>
        <p:spPr>
          <a:xfrm>
            <a:off x="586657" y="1607445"/>
            <a:ext cx="4617521" cy="1938992"/>
          </a:xfrm>
          <a:prstGeom prst="rect">
            <a:avLst/>
          </a:prstGeom>
        </p:spPr>
        <p:txBody>
          <a:bodyPr wrap="square">
            <a:spAutoFit/>
          </a:bodyPr>
          <a:lstStyle/>
          <a:p>
            <a:r>
              <a:rPr lang="en-GB" sz="3000" dirty="0"/>
              <a:t>The new statutory </a:t>
            </a:r>
          </a:p>
          <a:p>
            <a:r>
              <a:rPr lang="en-GB" sz="3000" dirty="0"/>
              <a:t>guidance outlines requirements </a:t>
            </a:r>
          </a:p>
          <a:p>
            <a:r>
              <a:rPr lang="en-GB" sz="3000" dirty="0"/>
              <a:t>regarding policies:</a:t>
            </a:r>
          </a:p>
        </p:txBody>
      </p:sp>
    </p:spTree>
    <p:extLst>
      <p:ext uri="{BB962C8B-B14F-4D97-AF65-F5344CB8AC3E}">
        <p14:creationId xmlns:p14="http://schemas.microsoft.com/office/powerpoint/2010/main" val="109824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a:solidFill>
                  <a:schemeClr val="bg1"/>
                </a:solidFill>
              </a:rPr>
              <a:t>Statutory Relationships Education and Health Education</a:t>
            </a: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pic>
        <p:nvPicPr>
          <p:cNvPr id="11" name="Picture 10"/>
          <p:cNvPicPr>
            <a:picLocks noChangeAspect="1"/>
          </p:cNvPicPr>
          <p:nvPr/>
        </p:nvPicPr>
        <p:blipFill rotWithShape="1">
          <a:blip r:embed="rId3"/>
          <a:srcRect l="11299" t="32150" r="25180" b="10333"/>
          <a:stretch/>
        </p:blipFill>
        <p:spPr>
          <a:xfrm>
            <a:off x="3915641" y="1514914"/>
            <a:ext cx="7953319" cy="4185975"/>
          </a:xfrm>
          <a:prstGeom prst="rect">
            <a:avLst/>
          </a:prstGeom>
        </p:spPr>
      </p:pic>
      <p:sp>
        <p:nvSpPr>
          <p:cNvPr id="12" name="Rectangle 11"/>
          <p:cNvSpPr/>
          <p:nvPr/>
        </p:nvSpPr>
        <p:spPr>
          <a:xfrm>
            <a:off x="586657" y="1607445"/>
            <a:ext cx="4617521" cy="1938992"/>
          </a:xfrm>
          <a:prstGeom prst="rect">
            <a:avLst/>
          </a:prstGeom>
        </p:spPr>
        <p:txBody>
          <a:bodyPr wrap="square">
            <a:spAutoFit/>
          </a:bodyPr>
          <a:lstStyle/>
          <a:p>
            <a:r>
              <a:rPr lang="en-GB" sz="3000" dirty="0"/>
              <a:t>The new statutory </a:t>
            </a:r>
          </a:p>
          <a:p>
            <a:r>
              <a:rPr lang="en-GB" sz="3000" dirty="0"/>
              <a:t>guidance outlines requirements </a:t>
            </a:r>
          </a:p>
          <a:p>
            <a:r>
              <a:rPr lang="en-GB" sz="3000" dirty="0"/>
              <a:t>regarding policies:</a:t>
            </a:r>
          </a:p>
        </p:txBody>
      </p:sp>
    </p:spTree>
    <p:extLst>
      <p:ext uri="{BB962C8B-B14F-4D97-AF65-F5344CB8AC3E}">
        <p14:creationId xmlns:p14="http://schemas.microsoft.com/office/powerpoint/2010/main" val="462294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a:solidFill>
                  <a:schemeClr val="bg1"/>
                </a:solidFill>
              </a:rPr>
              <a:t>Statutory Relationships Education and Health Education</a:t>
            </a: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What about a policy for Health Education/PSHE education?</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
        <p:nvSpPr>
          <p:cNvPr id="12" name="Rectangle 11"/>
          <p:cNvSpPr/>
          <p:nvPr/>
        </p:nvSpPr>
        <p:spPr>
          <a:xfrm>
            <a:off x="586657" y="1607445"/>
            <a:ext cx="10589343" cy="3847207"/>
          </a:xfrm>
          <a:prstGeom prst="rect">
            <a:avLst/>
          </a:prstGeom>
        </p:spPr>
        <p:txBody>
          <a:bodyPr wrap="square">
            <a:spAutoFit/>
          </a:bodyPr>
          <a:lstStyle/>
          <a:p>
            <a:pPr marL="457200" indent="-457200">
              <a:buFont typeface="Arial" panose="020B0604020202020204" pitchFamily="34" charset="0"/>
              <a:buChar char="•"/>
            </a:pPr>
            <a:r>
              <a:rPr lang="en-GB" sz="3200" dirty="0"/>
              <a:t>Schools do not have to have a policy for Health Education, or for broader PSHE education, but we would recommend having a PSHE policy that includes (or links to) your RSE policy and includes specific information on Health Education.</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3200" dirty="0"/>
              <a:t>See </a:t>
            </a:r>
            <a:r>
              <a:rPr lang="en-GB" sz="3200" dirty="0">
                <a:hlinkClick r:id="rId3"/>
              </a:rPr>
              <a:t>our guidance on creating a PSHE education policy for your school</a:t>
            </a:r>
            <a:endParaRPr lang="en-GB" sz="3200" dirty="0"/>
          </a:p>
        </p:txBody>
      </p:sp>
    </p:spTree>
    <p:extLst>
      <p:ext uri="{BB962C8B-B14F-4D97-AF65-F5344CB8AC3E}">
        <p14:creationId xmlns:p14="http://schemas.microsoft.com/office/powerpoint/2010/main" val="3119689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What about engaging with parents?</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079596"/>
            <a:ext cx="11547585" cy="5832366"/>
          </a:xfrm>
          <a:prstGeom prst="rect">
            <a:avLst/>
          </a:prstGeom>
          <a:noFill/>
        </p:spPr>
        <p:txBody>
          <a:bodyPr wrap="square" rtlCol="0">
            <a:spAutoFit/>
          </a:bodyPr>
          <a:lstStyle/>
          <a:p>
            <a:pPr marL="342900" indent="-342900">
              <a:buFont typeface="Arial" panose="020B0604020202020204" pitchFamily="34" charset="0"/>
              <a:buChar char="•"/>
            </a:pPr>
            <a:r>
              <a:rPr lang="en-GB" sz="2300" b="1" dirty="0"/>
              <a:t>Open dialogue: </a:t>
            </a:r>
            <a:r>
              <a:rPr lang="en-GB" sz="2300" dirty="0"/>
              <a:t>It is important to create and maintain an open dialogue between parents and teachers as early as possible. As the </a:t>
            </a:r>
            <a:r>
              <a:rPr lang="en-GB" sz="2300" dirty="0" err="1"/>
              <a:t>DfE</a:t>
            </a:r>
            <a:r>
              <a:rPr lang="en-GB" sz="2300" dirty="0"/>
              <a:t> statutory guidance states: </a:t>
            </a:r>
            <a:r>
              <a:rPr lang="en-GB" sz="2300" i="1" dirty="0"/>
              <a:t>‘Parents should be given every opportunity to understand the purpose and content of Relationships Education and RSE. Good communication and opportunities for parents to understand and ask questions about the school’s approach help increase confidence in the curriculum.’      </a:t>
            </a:r>
          </a:p>
          <a:p>
            <a:endParaRPr lang="en-GB" sz="1400" i="1" dirty="0"/>
          </a:p>
          <a:p>
            <a:pPr marL="342900" indent="-342900">
              <a:buFont typeface="Arial" panose="020B0604020202020204" pitchFamily="34" charset="0"/>
              <a:buChar char="•"/>
            </a:pPr>
            <a:r>
              <a:rPr lang="en-GB" sz="2300" b="1" dirty="0"/>
              <a:t>It’s not all about sex!: </a:t>
            </a:r>
            <a:r>
              <a:rPr lang="en-GB" sz="2300" dirty="0"/>
              <a:t>Schools should engage with parents about the whole of the PSHE education curriculum from the beginning of their child’s school career. This will foster a greater understanding of (and support for) a subject that encompasses diverse topics from first aid and road safety to healthy eating and staying safe online, rather than allowing parents to see this as a subject that’s just about sex.</a:t>
            </a:r>
          </a:p>
          <a:p>
            <a:endParaRPr lang="en-GB" sz="1400" i="1" dirty="0"/>
          </a:p>
          <a:p>
            <a:pPr marL="342900" indent="-342900">
              <a:buFont typeface="Arial" panose="020B0604020202020204" pitchFamily="34" charset="0"/>
              <a:buChar char="•"/>
            </a:pPr>
            <a:r>
              <a:rPr lang="en-GB" sz="2300" b="1" dirty="0"/>
              <a:t>Mechanisms for engagement: </a:t>
            </a:r>
            <a:r>
              <a:rPr lang="en-GB" sz="2300" dirty="0"/>
              <a:t>Most schools have existing mechanisms in place to engage parents. They should continue to use these as their means of engaging parents with all aspects of PSHE including Relationships and Health Education – there is no requirement that this should involve new or additional mechanisms. </a:t>
            </a:r>
          </a:p>
          <a:p>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124921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 y="1623210"/>
            <a:ext cx="11777472" cy="4351338"/>
          </a:xfrm>
        </p:spPr>
        <p:txBody>
          <a:bodyPr>
            <a:normAutofit fontScale="85000" lnSpcReduction="10000"/>
          </a:bodyPr>
          <a:lstStyle/>
          <a:p>
            <a:pPr marL="342900" indent="-342900">
              <a:lnSpc>
                <a:spcPts val="3500"/>
              </a:lnSpc>
            </a:pPr>
            <a:r>
              <a:rPr lang="en-GB" b="1" dirty="0"/>
              <a:t>PSHE Association guide to parental engagement: </a:t>
            </a:r>
            <a:r>
              <a:rPr lang="en-GB" dirty="0"/>
              <a:t>The PSHE Association has published </a:t>
            </a:r>
            <a:r>
              <a:rPr lang="en-GB" dirty="0">
                <a:hlinkClick r:id="rId2"/>
              </a:rPr>
              <a:t>a guide with practical advice for primary schools on engaging with parents </a:t>
            </a:r>
            <a:r>
              <a:rPr lang="en-GB" dirty="0"/>
              <a:t>about PSHE education – including a template letter and parent workshop plan – on how to positively communicate with parents about statutory Relationships Education in particular, as well as an overview of statutory requirements regarding withdrawal of pupils from sex education.</a:t>
            </a:r>
          </a:p>
          <a:p>
            <a:pPr marL="0" indent="0">
              <a:lnSpc>
                <a:spcPts val="3500"/>
              </a:lnSpc>
              <a:buNone/>
            </a:pPr>
            <a:endParaRPr lang="en-GB" dirty="0"/>
          </a:p>
          <a:p>
            <a:pPr marL="342900" indent="-342900">
              <a:lnSpc>
                <a:spcPts val="3500"/>
              </a:lnSpc>
            </a:pPr>
            <a:r>
              <a:rPr lang="en-GB" b="1" dirty="0" err="1"/>
              <a:t>DfE</a:t>
            </a:r>
            <a:r>
              <a:rPr lang="en-GB" b="1" dirty="0"/>
              <a:t> ‘Parental Engagement on Relationships Education’ guidance: </a:t>
            </a:r>
            <a:r>
              <a:rPr lang="en-GB" dirty="0"/>
              <a:t>The </a:t>
            </a:r>
            <a:r>
              <a:rPr lang="en-GB" dirty="0" err="1"/>
              <a:t>DfE</a:t>
            </a:r>
            <a:r>
              <a:rPr lang="en-GB" dirty="0"/>
              <a:t> also published </a:t>
            </a:r>
            <a:r>
              <a:rPr lang="en-GB" dirty="0">
                <a:hlinkClick r:id="rId3"/>
              </a:rPr>
              <a:t>parental engagement guidance </a:t>
            </a:r>
            <a:r>
              <a:rPr lang="en-GB" dirty="0"/>
              <a:t>for schools in October 2019. It includes relevant information, advice, tips and case studies on effective parental engagement</a:t>
            </a:r>
            <a:r>
              <a:rPr lang="en-GB" b="1" dirty="0"/>
              <a:t>.</a:t>
            </a:r>
            <a:endParaRPr lang="en-GB" b="1" i="1" dirty="0"/>
          </a:p>
        </p:txBody>
      </p:sp>
      <p:sp>
        <p:nvSpPr>
          <p:cNvPr id="4" name="Rectangle 3"/>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87741" y="137845"/>
            <a:ext cx="10006424" cy="1138773"/>
          </a:xfrm>
          <a:prstGeom prst="rect">
            <a:avLst/>
          </a:prstGeom>
          <a:noFill/>
        </p:spPr>
        <p:txBody>
          <a:bodyPr wrap="square" rtlCol="0">
            <a:spAutoFit/>
          </a:bodyPr>
          <a:lstStyle/>
          <a:p>
            <a:r>
              <a:rPr lang="en-GB" sz="3400" b="1" dirty="0">
                <a:solidFill>
                  <a:schemeClr val="bg1"/>
                </a:solidFill>
              </a:rPr>
              <a:t>What about engaging with parents? (continued)</a:t>
            </a:r>
          </a:p>
          <a:p>
            <a:endParaRPr lang="en-GB" sz="3400" b="1" dirty="0">
              <a:solidFill>
                <a:schemeClr val="bg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8"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1180540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What about engaging with parents? (continued)</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339650"/>
          </a:xfrm>
          <a:prstGeom prst="rect">
            <a:avLst/>
          </a:prstGeom>
          <a:noFill/>
        </p:spPr>
        <p:txBody>
          <a:bodyPr wrap="square" rtlCol="0">
            <a:spAutoFit/>
          </a:bodyPr>
          <a:lstStyle/>
          <a:p>
            <a:pPr marL="342900" indent="-342900">
              <a:buFont typeface="Arial" panose="020B0604020202020204" pitchFamily="34" charset="0"/>
              <a:buChar char="•"/>
            </a:pPr>
            <a:r>
              <a:rPr lang="en-GB" sz="2300" b="1" dirty="0" err="1"/>
              <a:t>DfE</a:t>
            </a:r>
            <a:r>
              <a:rPr lang="en-GB" sz="2300" b="1" dirty="0"/>
              <a:t> guidance for parents: </a:t>
            </a:r>
            <a:r>
              <a:rPr lang="en-GB" sz="2300" dirty="0"/>
              <a:t>The Department for Education has published </a:t>
            </a:r>
            <a:r>
              <a:rPr lang="en-GB" sz="2300" dirty="0">
                <a:hlinkClick r:id="rId3"/>
              </a:rPr>
              <a:t>a useful list of FAQs for parents </a:t>
            </a:r>
            <a:r>
              <a:rPr lang="en-GB" sz="2300" dirty="0"/>
              <a:t>on the new RSE/Relationships Education requirements, and </a:t>
            </a:r>
            <a:r>
              <a:rPr lang="en-GB" sz="2300" dirty="0">
                <a:hlinkClick r:id="rId4"/>
              </a:rPr>
              <a:t>new guides for parents </a:t>
            </a:r>
            <a:r>
              <a:rPr lang="en-GB" sz="2300" dirty="0"/>
              <a:t>on Relationships Education, RSE and Health Education.</a:t>
            </a:r>
          </a:p>
          <a:p>
            <a:pPr marL="342900" indent="-342900">
              <a:buFont typeface="Arial" panose="020B0604020202020204" pitchFamily="34" charset="0"/>
              <a:buChar char="•"/>
            </a:pPr>
            <a:endParaRPr lang="en-GB" sz="2300" dirty="0"/>
          </a:p>
          <a:p>
            <a:pPr marL="342900" indent="-342900">
              <a:buFont typeface="Arial" panose="020B0604020202020204" pitchFamily="34" charset="0"/>
              <a:buChar char="•"/>
            </a:pPr>
            <a:r>
              <a:rPr lang="en-GB" sz="2300" b="1" dirty="0"/>
              <a:t>Key DfE requirements: </a:t>
            </a:r>
            <a:r>
              <a:rPr lang="en-GB" sz="2300" dirty="0"/>
              <a:t>The DfE is clear that schools should publish relevant policies online, and ensure parents are consulted and examples of resources shared.</a:t>
            </a:r>
          </a:p>
          <a:p>
            <a:pPr marL="342900" indent="-342900">
              <a:buFont typeface="Arial" panose="020B0604020202020204" pitchFamily="34" charset="0"/>
              <a:buChar char="•"/>
            </a:pPr>
            <a:endParaRPr lang="en-GB" sz="2300" dirty="0"/>
          </a:p>
          <a:p>
            <a:pPr marL="342900" indent="-342900">
              <a:buFont typeface="Arial" panose="020B0604020202020204" pitchFamily="34" charset="0"/>
              <a:buChar char="•"/>
            </a:pPr>
            <a:r>
              <a:rPr lang="en-GB" sz="2300" b="1" dirty="0"/>
              <a:t>What the </a:t>
            </a:r>
            <a:r>
              <a:rPr lang="en-GB" sz="2300" b="1" dirty="0" err="1"/>
              <a:t>DfE</a:t>
            </a:r>
            <a:r>
              <a:rPr lang="en-GB" sz="2300" b="1" dirty="0"/>
              <a:t> says about parents and curriculum content:</a:t>
            </a:r>
          </a:p>
          <a:p>
            <a:endParaRPr lang="en-GB" sz="2300" dirty="0"/>
          </a:p>
          <a:p>
            <a:pPr lvl="1"/>
            <a:r>
              <a:rPr lang="en-GB" sz="2300" dirty="0"/>
              <a:t> </a:t>
            </a:r>
            <a:r>
              <a:rPr lang="en-GB" sz="2300" b="1" i="1" dirty="0"/>
              <a:t>‘What is taught, and how, is ultimately a decision for the school and consultation does not provide a parental veto on curriculum content’. </a:t>
            </a:r>
          </a:p>
          <a:p>
            <a:endParaRPr lang="en-GB" sz="2300" i="1"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2815046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15548" y="185973"/>
            <a:ext cx="9971451" cy="553998"/>
          </a:xfrm>
          <a:prstGeom prst="rect">
            <a:avLst/>
          </a:prstGeom>
          <a:noFill/>
        </p:spPr>
        <p:txBody>
          <a:bodyPr wrap="square" rtlCol="0">
            <a:spAutoFit/>
          </a:bodyPr>
          <a:lstStyle/>
          <a:p>
            <a:r>
              <a:rPr lang="en-GB" sz="3000" b="1" dirty="0">
                <a:solidFill>
                  <a:schemeClr val="bg1"/>
                </a:solidFill>
              </a:rPr>
              <a:t>What are schools’ commitments to equality and diversity?</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787049"/>
            <a:ext cx="11375136" cy="2246769"/>
          </a:xfrm>
          <a:prstGeom prst="rect">
            <a:avLst/>
          </a:prstGeom>
          <a:noFill/>
        </p:spPr>
        <p:txBody>
          <a:bodyPr wrap="square" rtlCol="0">
            <a:spAutoFit/>
          </a:bodyPr>
          <a:lstStyle/>
          <a:p>
            <a:pPr marL="342900" indent="-342900">
              <a:buFont typeface="Arial" panose="020B0604020202020204" pitchFamily="34" charset="0"/>
              <a:buChar char="•"/>
            </a:pPr>
            <a:r>
              <a:rPr lang="en-GB" sz="2800" dirty="0"/>
              <a:t>There have been challenges from a vocal minority of parents to schools’ commitment to equality and diversity, including LGBT+ inclusion. </a:t>
            </a:r>
          </a:p>
          <a:p>
            <a:endParaRPr lang="en-GB" sz="2800" dirty="0"/>
          </a:p>
          <a:p>
            <a:pPr marL="342900" indent="-342900">
              <a:buFont typeface="Arial" panose="020B0604020202020204" pitchFamily="34" charset="0"/>
              <a:buChar char="•"/>
            </a:pPr>
            <a:r>
              <a:rPr lang="en-GB" sz="2800" dirty="0"/>
              <a:t>The National Association of Head Teachers (NAHT) has produced </a:t>
            </a:r>
            <a:r>
              <a:rPr lang="en-GB" sz="2800" dirty="0">
                <a:hlinkClick r:id="rId3"/>
              </a:rPr>
              <a:t>a useful policy update </a:t>
            </a:r>
            <a:r>
              <a:rPr lang="en-GB" sz="2800" dirty="0"/>
              <a:t>on schools’ commitments under the Equality Act.</a:t>
            </a:r>
            <a:endParaRPr lang="en-GB" sz="2800" i="1"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660176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58165"/>
            <a:ext cx="10006424" cy="523220"/>
          </a:xfrm>
          <a:prstGeom prst="rect">
            <a:avLst/>
          </a:prstGeom>
          <a:noFill/>
        </p:spPr>
        <p:txBody>
          <a:bodyPr wrap="square" rtlCol="0">
            <a:spAutoFit/>
          </a:bodyPr>
          <a:lstStyle/>
          <a:p>
            <a:r>
              <a:rPr lang="en-GB" sz="2800" b="1" dirty="0">
                <a:solidFill>
                  <a:schemeClr val="bg1"/>
                </a:solidFill>
              </a:rPr>
              <a:t>Does the new Ofsted framework put greater emphasis on PSHE?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11244237" cy="6601807"/>
          </a:xfrm>
          <a:prstGeom prst="rect">
            <a:avLst/>
          </a:prstGeom>
          <a:noFill/>
        </p:spPr>
        <p:txBody>
          <a:bodyPr wrap="square" rtlCol="0">
            <a:spAutoFit/>
          </a:bodyPr>
          <a:lstStyle/>
          <a:p>
            <a:pPr marL="342900" indent="-342900">
              <a:buFont typeface="Arial" panose="020B0604020202020204" pitchFamily="34" charset="0"/>
              <a:buChar char="•"/>
            </a:pPr>
            <a:r>
              <a:rPr lang="en-GB" sz="2100" b="1" dirty="0"/>
              <a:t>Yes, there is more scope for PSHE education to be a focus of inspections under the new framework (including through ‘deep dives’) </a:t>
            </a:r>
            <a:r>
              <a:rPr lang="en-GB" sz="2100" dirty="0"/>
              <a:t>in providing evidence for key judgements, particularly ‘personal development’. The </a:t>
            </a:r>
            <a:r>
              <a:rPr lang="en-GB" sz="2100" dirty="0">
                <a:hlinkClick r:id="rId3"/>
              </a:rPr>
              <a:t>new Ofsted inspection handbook </a:t>
            </a:r>
            <a:r>
              <a:rPr lang="en-GB" sz="2100" dirty="0"/>
              <a:t>also refers specifically to the inclusion of the new statutory content in the curriculum, and that </a:t>
            </a:r>
            <a:r>
              <a:rPr lang="en-GB" sz="2100" i="1" dirty="0"/>
              <a:t>‘if a  school is failing to meet its obligations, inspectors will consider this when reaching the personal development judgement’.</a:t>
            </a:r>
          </a:p>
          <a:p>
            <a:pPr marL="342900" indent="-342900">
              <a:buFont typeface="Arial" panose="020B0604020202020204" pitchFamily="34" charset="0"/>
              <a:buChar char="•"/>
            </a:pPr>
            <a:r>
              <a:rPr lang="en-GB" sz="2100" b="1" dirty="0">
                <a:solidFill>
                  <a:schemeClr val="bg1"/>
                </a:solidFill>
              </a:rPr>
              <a:t>n I get the right Relationships </a:t>
            </a:r>
            <a:r>
              <a:rPr lang="en-GB" sz="2100" b="1" dirty="0" err="1">
                <a:solidFill>
                  <a:schemeClr val="bg1"/>
                </a:solidFill>
              </a:rPr>
              <a:t>Educatio</a:t>
            </a:r>
            <a:endParaRPr lang="en-GB" sz="2100" b="1" dirty="0">
              <a:solidFill>
                <a:schemeClr val="bg1"/>
              </a:solidFill>
            </a:endParaRPr>
          </a:p>
          <a:p>
            <a:pPr marL="342900" indent="-342900">
              <a:buFont typeface="Arial" panose="020B0604020202020204" pitchFamily="34" charset="0"/>
              <a:buChar char="•"/>
            </a:pPr>
            <a:r>
              <a:rPr lang="en-GB" sz="2100" dirty="0"/>
              <a:t>Chief Inspector Amanda </a:t>
            </a:r>
            <a:r>
              <a:rPr lang="en-GB" sz="2100" dirty="0" err="1"/>
              <a:t>Spielman</a:t>
            </a:r>
            <a:r>
              <a:rPr lang="en-GB" sz="2100" dirty="0"/>
              <a:t> </a:t>
            </a:r>
            <a:r>
              <a:rPr lang="en-GB" sz="2100" dirty="0">
                <a:hlinkClick r:id="rId4"/>
              </a:rPr>
              <a:t>said</a:t>
            </a:r>
            <a:r>
              <a:rPr lang="en-GB" sz="2100" dirty="0"/>
              <a:t> that </a:t>
            </a:r>
            <a:r>
              <a:rPr lang="en-GB" sz="2100" i="1" dirty="0"/>
              <a:t>“In the new inspection model, we are particularly interested in how schools contribute to the personal development of children. This area is now a judgement in its own right. </a:t>
            </a:r>
            <a:r>
              <a:rPr lang="en-GB" sz="2100" b="1" i="1" dirty="0"/>
              <a:t>This makes more space in inspection for discussing things like the PSHE lessons</a:t>
            </a:r>
            <a:r>
              <a:rPr lang="en-GB" sz="2100" i="1" dirty="0"/>
              <a:t> in which wider life issues can be explored.</a:t>
            </a:r>
          </a:p>
          <a:p>
            <a:endParaRPr lang="en-GB" sz="2100" i="1" dirty="0"/>
          </a:p>
          <a:p>
            <a:pPr marL="342900" indent="-342900">
              <a:buFont typeface="Arial" panose="020B0604020202020204" pitchFamily="34" charset="0"/>
              <a:buChar char="•"/>
            </a:pPr>
            <a:r>
              <a:rPr lang="en-GB" sz="2100" dirty="0"/>
              <a:t>PSHE education also makes a unique contribution to safeguarding, and will support schools to fulfil their statutory duty to teach pupils to keep themselves safe. See the statutory </a:t>
            </a:r>
            <a:r>
              <a:rPr lang="en-GB" sz="2100" dirty="0">
                <a:solidFill>
                  <a:srgbClr val="FF0000"/>
                </a:solidFill>
                <a:hlinkClick r:id="rId5"/>
              </a:rPr>
              <a:t>‘Keeping children safe in education guidance </a:t>
            </a:r>
            <a:r>
              <a:rPr lang="en-GB" sz="2100" dirty="0"/>
              <a:t>for schools and colleges on safeguarding children.</a:t>
            </a:r>
          </a:p>
          <a:p>
            <a:endParaRPr lang="en-GB" sz="2100" dirty="0"/>
          </a:p>
          <a:p>
            <a:pPr marL="342900" indent="-342900">
              <a:buFont typeface="Arial" panose="020B0604020202020204" pitchFamily="34" charset="0"/>
              <a:buChar char="•"/>
            </a:pPr>
            <a:r>
              <a:rPr lang="en-GB" sz="2100" b="1" dirty="0"/>
              <a:t>Read our blog post </a:t>
            </a:r>
            <a:r>
              <a:rPr lang="en-GB" sz="2100" b="1" dirty="0">
                <a:hlinkClick r:id="rId6"/>
              </a:rPr>
              <a:t>‘What does the new Ofsted framework mean for PSHE education?’ </a:t>
            </a:r>
            <a:endParaRPr lang="en-GB" sz="2100" dirty="0"/>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endParaRPr lang="en-GB" sz="2200" dirty="0"/>
          </a:p>
          <a:p>
            <a:endParaRPr lang="en-GB" sz="2200" dirty="0"/>
          </a:p>
          <a:p>
            <a:pPr marL="457200" indent="-457200">
              <a:buFont typeface="Arial" panose="020B0604020202020204" pitchFamily="34" charset="0"/>
              <a:buChar char="•"/>
            </a:pPr>
            <a:endParaRPr lang="en-GB" sz="22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4279119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Useful resources &amp; support</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830000"/>
            <a:ext cx="11375136" cy="6594113"/>
          </a:xfrm>
          <a:prstGeom prst="rect">
            <a:avLst/>
          </a:prstGeom>
          <a:noFill/>
        </p:spPr>
        <p:txBody>
          <a:bodyPr wrap="square" rtlCol="0">
            <a:spAutoFit/>
          </a:bodyPr>
          <a:lstStyle/>
          <a:p>
            <a:endParaRPr lang="en-GB" sz="1400" dirty="0"/>
          </a:p>
          <a:p>
            <a:pPr marL="342900" indent="-342900">
              <a:spcAft>
                <a:spcPts val="900"/>
              </a:spcAft>
              <a:buFont typeface="Arial" panose="020B0604020202020204" pitchFamily="34" charset="0"/>
              <a:buChar char="•"/>
            </a:pPr>
            <a:r>
              <a:rPr lang="en-GB" sz="2000" b="1" dirty="0">
                <a:hlinkClick r:id="rId3"/>
              </a:rPr>
              <a:t>Programme of Study for PSHE Education</a:t>
            </a:r>
            <a:r>
              <a:rPr lang="en-GB" sz="2000" b="1" dirty="0"/>
              <a:t> </a:t>
            </a:r>
            <a:r>
              <a:rPr lang="en-GB" sz="2000" dirty="0"/>
              <a:t>(Key stages 1-5) 2020 edition: </a:t>
            </a:r>
            <a:r>
              <a:rPr lang="en-GB" dirty="0"/>
              <a:t>The national programme of study for the subject, regularly signposted to by the Department for Education for schools to use and updated in January 2020 to support schools to integrate the new statutory content into their broader PSHE programmes.</a:t>
            </a:r>
          </a:p>
          <a:p>
            <a:pPr marL="342900" indent="-342900">
              <a:spcAft>
                <a:spcPts val="900"/>
              </a:spcAft>
              <a:buFont typeface="Arial" panose="020B0604020202020204" pitchFamily="34" charset="0"/>
              <a:buChar char="•"/>
            </a:pPr>
            <a:r>
              <a:rPr lang="en-GB" sz="2000" b="1" dirty="0">
                <a:hlinkClick r:id="rId4"/>
              </a:rPr>
              <a:t>Programme Builders for PSHE education</a:t>
            </a:r>
            <a:r>
              <a:rPr lang="en-GB" sz="2000" b="1" dirty="0"/>
              <a:t> </a:t>
            </a:r>
            <a:r>
              <a:rPr lang="en-GB" dirty="0"/>
              <a:t>(Key stages 1-4): Designed to help schools develop their PSHE education schemes of work, the suite of Programme Builders provide examples of possible curriculum frameworks, setting out what pupils could be taught in each year group, in each half term / term across the year, in order to cover the whole Programme of Study and the new statutory content.</a:t>
            </a:r>
          </a:p>
          <a:p>
            <a:pPr marL="342900" indent="-342900">
              <a:spcAft>
                <a:spcPts val="900"/>
              </a:spcAft>
              <a:buFont typeface="Arial" panose="020B0604020202020204" pitchFamily="34" charset="0"/>
              <a:buChar char="•"/>
            </a:pPr>
            <a:r>
              <a:rPr lang="en-GB" sz="2000" b="1" dirty="0">
                <a:hlinkClick r:id="rId5"/>
              </a:rPr>
              <a:t>PSHE Association mental health lesson plans and teacher guidance</a:t>
            </a:r>
            <a:r>
              <a:rPr lang="en-GB" sz="2000" dirty="0"/>
              <a:t>: a suite of lesson plans available in slideshow and pdf. document format. </a:t>
            </a:r>
          </a:p>
          <a:p>
            <a:pPr marL="342900" indent="-342900">
              <a:spcAft>
                <a:spcPts val="900"/>
              </a:spcAft>
              <a:buFont typeface="Arial" panose="020B0604020202020204" pitchFamily="34" charset="0"/>
              <a:buChar char="•"/>
            </a:pPr>
            <a:r>
              <a:rPr lang="en-GB" sz="2000" b="1" u="sng" dirty="0">
                <a:hlinkClick r:id="rId6"/>
              </a:rPr>
              <a:t>‘Preparing for statutory RSE and relationships education’</a:t>
            </a:r>
            <a:r>
              <a:rPr lang="en-GB" sz="2000" dirty="0"/>
              <a:t> packs; and the </a:t>
            </a:r>
            <a:r>
              <a:rPr lang="en-GB" sz="2000" b="1" u="sng" dirty="0">
                <a:hlinkClick r:id="rId7"/>
              </a:rPr>
              <a:t>‘Roadmap to statutory RSE’</a:t>
            </a:r>
            <a:r>
              <a:rPr lang="en-GB" sz="2000" dirty="0"/>
              <a:t> (jointly produced by the PSHE Association and the Sex Education Forum). </a:t>
            </a:r>
          </a:p>
          <a:p>
            <a:pPr marL="342900" indent="-342900">
              <a:spcAft>
                <a:spcPts val="900"/>
              </a:spcAft>
              <a:buFont typeface="Arial" panose="020B0604020202020204" pitchFamily="34" charset="0"/>
              <a:buChar char="•"/>
            </a:pPr>
            <a:r>
              <a:rPr lang="en-GB" sz="2000" b="1" dirty="0">
                <a:hlinkClick r:id="rId3"/>
              </a:rPr>
              <a:t>Our suite of CPD training days </a:t>
            </a:r>
            <a:r>
              <a:rPr lang="en-GB" sz="2000" dirty="0"/>
              <a:t>on preparing for statutory relationships education, preparing for statutory health education, getting your PSHE education ‘Ofsted ready’ for the new framework, and more. </a:t>
            </a:r>
          </a:p>
          <a:p>
            <a:pPr marL="342900" indent="-342900">
              <a:spcAft>
                <a:spcPts val="900"/>
              </a:spcAft>
              <a:buFont typeface="Arial" panose="020B0604020202020204" pitchFamily="34" charset="0"/>
              <a:buChar char="•"/>
            </a:pPr>
            <a:r>
              <a:rPr lang="en-GB" sz="2000" b="1" dirty="0">
                <a:hlinkClick r:id="rId8"/>
              </a:rPr>
              <a:t>A range of resources</a:t>
            </a:r>
            <a:r>
              <a:rPr lang="en-GB" sz="2000" b="1" dirty="0"/>
              <a:t> </a:t>
            </a:r>
            <a:r>
              <a:rPr lang="en-GB" sz="2000" dirty="0"/>
              <a:t>that have gained  the PSHE Association Quality Mark.</a:t>
            </a:r>
          </a:p>
          <a:p>
            <a:pPr marL="342900" indent="-342900">
              <a:spcAft>
                <a:spcPts val="900"/>
              </a:spcAft>
              <a:buFont typeface="Arial" panose="020B0604020202020204" pitchFamily="34" charset="0"/>
              <a:buChar char="•"/>
            </a:pPr>
            <a:r>
              <a:rPr lang="en-GB" sz="2000" b="1" dirty="0">
                <a:hlinkClick r:id="rId9"/>
              </a:rPr>
              <a:t>Guide to parental engagement: </a:t>
            </a:r>
            <a:r>
              <a:rPr lang="en-GB" sz="2000" b="1" dirty="0"/>
              <a:t> </a:t>
            </a:r>
            <a:r>
              <a:rPr lang="en-GB" sz="2000" dirty="0"/>
              <a:t>practical advice for primary schools on engaging with parents about PSHE education.</a:t>
            </a:r>
          </a:p>
          <a:p>
            <a:pPr marL="342900" indent="-342900">
              <a:buFont typeface="Arial" panose="020B0604020202020204" pitchFamily="34" charset="0"/>
              <a:buChar char="•"/>
            </a:pPr>
            <a:endParaRPr lang="en-GB" sz="2300" dirty="0"/>
          </a:p>
          <a:p>
            <a:pPr marL="342900" indent="-342900">
              <a:buFont typeface="Arial" panose="020B0604020202020204" pitchFamily="34" charset="0"/>
              <a:buChar char="•"/>
            </a:pPr>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288630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73941"/>
            <a:ext cx="9015984" cy="615553"/>
          </a:xfrm>
          <a:prstGeom prst="rect">
            <a:avLst/>
          </a:prstGeom>
          <a:noFill/>
        </p:spPr>
        <p:txBody>
          <a:bodyPr wrap="square" rtlCol="0">
            <a:spAutoFit/>
          </a:bodyPr>
          <a:lstStyle/>
          <a:p>
            <a:r>
              <a:rPr lang="en-GB" sz="3400" b="1" dirty="0">
                <a:solidFill>
                  <a:schemeClr val="bg1"/>
                </a:solidFill>
              </a:rPr>
              <a:t>About the PSHE Association</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4708981"/>
          </a:xfrm>
          <a:prstGeom prst="rect">
            <a:avLst/>
          </a:prstGeom>
          <a:noFill/>
        </p:spPr>
        <p:txBody>
          <a:bodyPr wrap="square" rtlCol="0">
            <a:spAutoFit/>
          </a:bodyPr>
          <a:lstStyle/>
          <a:p>
            <a:pPr marL="457200" indent="-457200">
              <a:buFont typeface="Arial" panose="020B0604020202020204" pitchFamily="34" charset="0"/>
              <a:buChar char="•"/>
            </a:pPr>
            <a:r>
              <a:rPr lang="en-GB" sz="3000" dirty="0"/>
              <a:t>The PSHE Association is the national body for personal, social, health and economic (PSHE) education — the school curriculum subject that supports pupils to be healthy, safe and prepared for modern life. PSHE education incorporates health education, relationships education/RSE and economic wellbeing and careers.</a:t>
            </a:r>
          </a:p>
          <a:p>
            <a:pPr marL="457200" indent="-457200">
              <a:buFont typeface="Arial" panose="020B0604020202020204" pitchFamily="34" charset="0"/>
              <a:buChar char="•"/>
            </a:pPr>
            <a:endParaRPr lang="en-GB" sz="3000" dirty="0"/>
          </a:p>
          <a:p>
            <a:pPr marL="457200" indent="-457200">
              <a:buFont typeface="Arial" panose="020B0604020202020204" pitchFamily="34" charset="0"/>
              <a:buChar char="•"/>
            </a:pPr>
            <a:r>
              <a:rPr lang="en-GB" sz="3000" dirty="0"/>
              <a:t>A charity and membership organisation, the PSHE Association works to improve PSHE education standards by supporting a national community of over 40,000 teachers and schools with resources, training and advice. Find out more at </a:t>
            </a:r>
            <a:r>
              <a:rPr lang="en-GB" sz="3000" u="sng" dirty="0">
                <a:hlinkClick r:id="rId3"/>
              </a:rPr>
              <a:t>www.pshe-association.org.uk</a:t>
            </a:r>
            <a:r>
              <a:rPr lang="en-GB" sz="3000" dirty="0"/>
              <a:t>.</a:t>
            </a:r>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249085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880165"/>
            <a:ext cx="11375136" cy="5416868"/>
          </a:xfrm>
          <a:prstGeom prst="rect">
            <a:avLst/>
          </a:prstGeom>
          <a:noFill/>
        </p:spPr>
        <p:txBody>
          <a:bodyPr wrap="square" rtlCol="0">
            <a:spAutoFit/>
          </a:bodyPr>
          <a:lstStyle/>
          <a:p>
            <a:pPr marL="342900" indent="-342900">
              <a:buFont typeface="Arial" panose="020B0604020202020204" pitchFamily="34" charset="0"/>
              <a:buChar char="•"/>
            </a:pPr>
            <a:r>
              <a:rPr lang="en-GB" sz="3000" dirty="0"/>
              <a:t>The </a:t>
            </a:r>
            <a:r>
              <a:rPr lang="en-GB" sz="3000" b="1" dirty="0"/>
              <a:t>Health Education </a:t>
            </a:r>
            <a:r>
              <a:rPr lang="en-GB" sz="3000" dirty="0"/>
              <a:t>and </a:t>
            </a:r>
            <a:r>
              <a:rPr lang="en-GB" sz="3000" b="1" dirty="0"/>
              <a:t>Relationships Education </a:t>
            </a:r>
            <a:r>
              <a:rPr lang="en-GB" sz="3000" dirty="0"/>
              <a:t>aspects of PSHE (personal, social, health and economic) education will be compulsory in all primary schools from September 2020.</a:t>
            </a:r>
          </a:p>
          <a:p>
            <a:endParaRPr lang="en-GB" sz="3000" b="1" dirty="0"/>
          </a:p>
          <a:p>
            <a:pPr marL="342900" indent="-342900">
              <a:buFont typeface="Arial" panose="020B0604020202020204" pitchFamily="34" charset="0"/>
              <a:buChar char="•"/>
            </a:pPr>
            <a:r>
              <a:rPr lang="en-GB" sz="3000" dirty="0"/>
              <a:t>Health Education won’t be a ‘new’ requirement in independent schools, where PSHE education is already compulsory. However, it is expected that independent schools will draw on the new statutory guidance for Health Education when planning their PSHE education.</a:t>
            </a:r>
          </a:p>
          <a:p>
            <a:endParaRPr lang="en-GB" sz="1400" dirty="0"/>
          </a:p>
          <a:p>
            <a:endParaRPr lang="en-GB" sz="2300" b="1" dirty="0"/>
          </a:p>
          <a:p>
            <a:pPr marL="342900" indent="-342900">
              <a:buFont typeface="Arial" panose="020B0604020202020204" pitchFamily="34" charset="0"/>
              <a:buChar char="•"/>
            </a:pPr>
            <a:endParaRPr lang="en-GB" sz="2300" b="1" dirty="0"/>
          </a:p>
          <a:p>
            <a:pPr marL="342900" indent="-342900">
              <a:buFont typeface="Arial" panose="020B0604020202020204" pitchFamily="34" charset="0"/>
              <a:buChar char="•"/>
            </a:pPr>
            <a:endParaRPr lang="en-GB" sz="2300" b="1" dirty="0"/>
          </a:p>
          <a:p>
            <a:endParaRPr lang="en-GB" sz="2300" dirty="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20969"/>
            <a:ext cx="10091764" cy="615553"/>
          </a:xfrm>
          <a:prstGeom prst="rect">
            <a:avLst/>
          </a:prstGeom>
          <a:noFill/>
        </p:spPr>
        <p:txBody>
          <a:bodyPr wrap="square" rtlCol="0">
            <a:spAutoFit/>
          </a:bodyPr>
          <a:lstStyle/>
          <a:p>
            <a:r>
              <a:rPr lang="en-GB" sz="3400" b="1" dirty="0">
                <a:solidFill>
                  <a:schemeClr val="bg1"/>
                </a:solidFill>
              </a:rPr>
              <a:t>What are the new KS 1 &amp; 2 statutory requirements? </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120361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325978"/>
            <a:ext cx="11375136" cy="7017306"/>
          </a:xfrm>
          <a:prstGeom prst="rect">
            <a:avLst/>
          </a:prstGeom>
          <a:noFill/>
        </p:spPr>
        <p:txBody>
          <a:bodyPr wrap="square" rtlCol="0">
            <a:spAutoFit/>
          </a:bodyPr>
          <a:lstStyle/>
          <a:p>
            <a:pPr marL="342900" indent="-342900">
              <a:buFont typeface="Arial" panose="020B0604020202020204" pitchFamily="34" charset="0"/>
              <a:buChar char="•"/>
            </a:pPr>
            <a:r>
              <a:rPr lang="en-GB" sz="3000" dirty="0"/>
              <a:t>The Department for Education published</a:t>
            </a:r>
            <a:r>
              <a:rPr lang="en-GB" sz="3000" b="1" u="sng" dirty="0"/>
              <a:t> </a:t>
            </a:r>
            <a:r>
              <a:rPr lang="en-GB" sz="3000" b="1" u="sng" dirty="0">
                <a:hlinkClick r:id="rId2"/>
              </a:rPr>
              <a:t>statutory guidance for Health Education, Relationships Education and RSE</a:t>
            </a:r>
            <a:r>
              <a:rPr lang="en-GB" sz="3000" dirty="0"/>
              <a:t> in June 2019.</a:t>
            </a:r>
          </a:p>
          <a:p>
            <a:endParaRPr lang="en-GB" sz="3000" dirty="0"/>
          </a:p>
          <a:p>
            <a:pPr marL="342900" indent="-342900">
              <a:buFont typeface="Arial" panose="020B0604020202020204" pitchFamily="34" charset="0"/>
              <a:buChar char="•"/>
            </a:pPr>
            <a:r>
              <a:rPr lang="en-GB" sz="3000" b="1" dirty="0"/>
              <a:t>This covers broad areas of particular relevance and concern to children and young people today. </a:t>
            </a:r>
            <a:r>
              <a:rPr lang="en-GB" sz="3000" dirty="0"/>
              <a:t>It should ensure that every child is guaranteed a PSHE education that covers mental health and wellbeing, physical health (including healthy lifestyles and first aid) and learning about safe, healthy relationships, including understanding consent and negotiating life online.</a:t>
            </a:r>
          </a:p>
          <a:p>
            <a:endParaRPr lang="en-GB" sz="3000" b="1" dirty="0"/>
          </a:p>
          <a:p>
            <a:endParaRPr lang="en-GB" sz="3000" b="1" i="1" dirty="0"/>
          </a:p>
          <a:p>
            <a:pPr marL="342900" indent="-342900">
              <a:buFont typeface="Arial" panose="020B0604020202020204" pitchFamily="34" charset="0"/>
              <a:buChar char="•"/>
            </a:pPr>
            <a:endParaRPr lang="en-GB" sz="3000" b="1" dirty="0"/>
          </a:p>
          <a:p>
            <a:pPr marL="342900" indent="-342900">
              <a:buFont typeface="Arial" panose="020B0604020202020204" pitchFamily="34" charset="0"/>
              <a:buChar char="•"/>
            </a:pPr>
            <a:endParaRPr lang="en-GB" sz="3000" b="1" dirty="0"/>
          </a:p>
          <a:p>
            <a:pPr marL="342900" indent="-342900">
              <a:buFont typeface="Arial" panose="020B0604020202020204" pitchFamily="34" charset="0"/>
              <a:buChar char="•"/>
            </a:pPr>
            <a:endParaRPr lang="en-GB" sz="3000" b="1" dirty="0"/>
          </a:p>
          <a:p>
            <a:endParaRPr lang="en-GB" sz="3000" dirty="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615553"/>
          </a:xfrm>
          <a:prstGeom prst="rect">
            <a:avLst/>
          </a:prstGeom>
          <a:noFill/>
        </p:spPr>
        <p:txBody>
          <a:bodyPr wrap="square" rtlCol="0">
            <a:spAutoFit/>
          </a:bodyPr>
          <a:lstStyle/>
          <a:p>
            <a:r>
              <a:rPr lang="en-GB" sz="3400" b="1" dirty="0">
                <a:solidFill>
                  <a:schemeClr val="bg1"/>
                </a:solidFill>
              </a:rPr>
              <a:t>What does the new statutory guidance cover?</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419510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078328"/>
            <a:ext cx="11375136" cy="6663363"/>
          </a:xfrm>
          <a:prstGeom prst="rect">
            <a:avLst/>
          </a:prstGeom>
          <a:noFill/>
        </p:spPr>
        <p:txBody>
          <a:bodyPr wrap="square" rtlCol="0">
            <a:spAutoFit/>
          </a:bodyPr>
          <a:lstStyle/>
          <a:p>
            <a:pPr marL="342900" indent="-342900">
              <a:buFont typeface="Arial" panose="020B0604020202020204" pitchFamily="34" charset="0"/>
              <a:buChar char="•"/>
            </a:pPr>
            <a:r>
              <a:rPr lang="en-GB" sz="2200" b="1" dirty="0"/>
              <a:t>Many schools are well on the way to delivering these commitments </a:t>
            </a:r>
            <a:r>
              <a:rPr lang="en-GB" sz="2200" dirty="0"/>
              <a:t>and should build on, rather than unpick, what they’re already doing well. </a:t>
            </a:r>
            <a:r>
              <a:rPr lang="en-GB" sz="2200" u="sng" dirty="0">
                <a:hlinkClick r:id="rId2"/>
              </a:rPr>
              <a:t>85% of schools already teach PSHE that covers health and relationships</a:t>
            </a:r>
            <a:r>
              <a:rPr lang="en-GB" sz="2200" dirty="0"/>
              <a:t>. The new requirements are about </a:t>
            </a:r>
            <a:r>
              <a:rPr lang="en-GB" sz="2200" b="1" dirty="0"/>
              <a:t>raising and ‘levelling up’ of PSHE standards </a:t>
            </a:r>
            <a:r>
              <a:rPr lang="en-GB" sz="2200" dirty="0"/>
              <a:t>across all schools in a way that does not cause undue burden on workload and resources.</a:t>
            </a:r>
          </a:p>
          <a:p>
            <a:endParaRPr lang="en-GB" sz="1400" dirty="0"/>
          </a:p>
          <a:p>
            <a:pPr marL="342900" indent="-342900">
              <a:buFont typeface="Arial" panose="020B0604020202020204" pitchFamily="34" charset="0"/>
              <a:buChar char="•"/>
            </a:pPr>
            <a:r>
              <a:rPr lang="en-GB" sz="2200" b="1" dirty="0"/>
              <a:t>PSHE education needs regular curriculum time like any other subject.</a:t>
            </a:r>
            <a:r>
              <a:rPr lang="en-GB" sz="2200" dirty="0"/>
              <a:t> ‘Drop down’ or ‘off timetable’ days can enhance a timetabled programme of regular, planned lessons but are not an appropriate or effective alternative to one.  </a:t>
            </a:r>
            <a:r>
              <a:rPr lang="en-GB" sz="2200" u="sng" dirty="0">
                <a:hlinkClick r:id="rId3"/>
              </a:rPr>
              <a:t>91% of school leaders surveyed by NAHT agree</a:t>
            </a:r>
            <a:r>
              <a:rPr lang="en-GB" sz="2200" dirty="0"/>
              <a:t> on the need for regular, timetabled PSHE lessons. (See </a:t>
            </a:r>
            <a:r>
              <a:rPr lang="en-GB" sz="2200" dirty="0">
                <a:hlinkClick r:id="rId4"/>
              </a:rPr>
              <a:t>our guidance on models of PSHE delivery</a:t>
            </a:r>
            <a:r>
              <a:rPr lang="en-GB" sz="2200" dirty="0"/>
              <a:t>.)</a:t>
            </a:r>
          </a:p>
          <a:p>
            <a:pPr marL="342900" indent="-342900">
              <a:buFont typeface="Arial" panose="020B0604020202020204" pitchFamily="34" charset="0"/>
              <a:buChar char="•"/>
            </a:pPr>
            <a:endParaRPr lang="en-GB" sz="1400" dirty="0"/>
          </a:p>
          <a:p>
            <a:pPr marL="342900" indent="-342900">
              <a:buFont typeface="Arial" panose="020B0604020202020204" pitchFamily="34" charset="0"/>
              <a:buChar char="•"/>
            </a:pPr>
            <a:r>
              <a:rPr lang="en-GB" sz="2200" b="1" dirty="0"/>
              <a:t>Schools should tailor their programme to the needs of pupils and communities in order to be effective. There is no ‘one-size-fits-all solution’: </a:t>
            </a:r>
            <a:r>
              <a:rPr lang="en-GB" sz="2200" dirty="0"/>
              <a:t>there are many useful programmes and resources that schools can use to </a:t>
            </a:r>
            <a:r>
              <a:rPr lang="en-GB" sz="2200" i="1" dirty="0"/>
              <a:t>support </a:t>
            </a:r>
            <a:r>
              <a:rPr lang="en-GB" sz="2200" dirty="0"/>
              <a:t>their PSHE provision, but PSHE programmes should always be tailored to the needs of a school’s own pupils and community. (See our </a:t>
            </a:r>
            <a:r>
              <a:rPr lang="en-GB" sz="2200" dirty="0">
                <a:hlinkClick r:id="rId5"/>
              </a:rPr>
              <a:t>PSHE planning toolkits for KS 1 &amp; 2</a:t>
            </a:r>
            <a:r>
              <a:rPr lang="en-GB" sz="2200" dirty="0"/>
              <a:t>.) </a:t>
            </a:r>
            <a:endParaRPr lang="en-GB" sz="2300" b="1" dirty="0"/>
          </a:p>
          <a:p>
            <a:endParaRPr lang="en-GB" sz="2300" b="1" dirty="0"/>
          </a:p>
          <a:p>
            <a:pPr marL="342900" indent="-342900">
              <a:buFont typeface="Arial" panose="020B0604020202020204" pitchFamily="34" charset="0"/>
              <a:buChar char="•"/>
            </a:pPr>
            <a:endParaRPr lang="en-GB" sz="2300" b="1" dirty="0"/>
          </a:p>
          <a:p>
            <a:endParaRPr lang="en-GB" sz="2300" dirty="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84775"/>
          </a:xfrm>
          <a:prstGeom prst="rect">
            <a:avLst/>
          </a:prstGeom>
          <a:noFill/>
        </p:spPr>
        <p:txBody>
          <a:bodyPr wrap="square" rtlCol="0">
            <a:spAutoFit/>
          </a:bodyPr>
          <a:lstStyle/>
          <a:p>
            <a:r>
              <a:rPr lang="en-GB" sz="3200" b="1" dirty="0">
                <a:solidFill>
                  <a:schemeClr val="bg1"/>
                </a:solidFill>
              </a:rPr>
              <a:t> How can schools meet statutory requirements effectively?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3096712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661071"/>
            <a:ext cx="11375136" cy="4154984"/>
          </a:xfrm>
          <a:prstGeom prst="rect">
            <a:avLst/>
          </a:prstGeom>
          <a:noFill/>
        </p:spPr>
        <p:txBody>
          <a:bodyPr wrap="square" rtlCol="0">
            <a:spAutoFit/>
          </a:bodyPr>
          <a:lstStyle/>
          <a:p>
            <a:pPr marL="457200" indent="-457200">
              <a:buFont typeface="Arial" panose="020B0604020202020204" pitchFamily="34" charset="0"/>
              <a:buChar char="•"/>
            </a:pPr>
            <a:r>
              <a:rPr lang="en-GB" sz="2400" b="1" dirty="0"/>
              <a:t>Schools should not just ‘teach to the guidance’</a:t>
            </a:r>
            <a:r>
              <a:rPr lang="en-GB" sz="2400" dirty="0"/>
              <a:t>, but see it as the basic requirement which forms part of broader PSHE education. </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b="1" dirty="0"/>
              <a:t>The statutory guidance outlines what schools </a:t>
            </a:r>
            <a:r>
              <a:rPr lang="en-GB" sz="2400" b="1" i="1" dirty="0"/>
              <a:t>must </a:t>
            </a:r>
            <a:r>
              <a:rPr lang="en-GB" sz="2400" b="1" dirty="0"/>
              <a:t>cover – though not everything that schools </a:t>
            </a:r>
            <a:r>
              <a:rPr lang="en-GB" sz="2400" b="1" i="1" dirty="0"/>
              <a:t>should</a:t>
            </a:r>
            <a:r>
              <a:rPr lang="en-GB" sz="2400" b="1" dirty="0"/>
              <a:t> cover </a:t>
            </a:r>
            <a:r>
              <a:rPr lang="en-GB" sz="2400" dirty="0"/>
              <a:t>– in PSHE from 2020. The Department for Education (</a:t>
            </a:r>
            <a:r>
              <a:rPr lang="en-GB" sz="2400" dirty="0" err="1"/>
              <a:t>DfE</a:t>
            </a:r>
            <a:r>
              <a:rPr lang="en-GB" sz="2400" dirty="0"/>
              <a:t>) says: </a:t>
            </a:r>
            <a:r>
              <a:rPr lang="en-GB" sz="2400" i="1" dirty="0"/>
              <a:t>‘All elements of PSHE are important and the government continues to recommend PSHE be taught in schools’.</a:t>
            </a:r>
          </a:p>
          <a:p>
            <a:endParaRPr lang="en-GB" sz="2400" i="1" dirty="0"/>
          </a:p>
          <a:p>
            <a:pPr marL="457200" indent="-457200">
              <a:buFont typeface="Arial" panose="020B0604020202020204" pitchFamily="34" charset="0"/>
              <a:buChar char="•"/>
            </a:pPr>
            <a:r>
              <a:rPr lang="en-GB" sz="2400" dirty="0"/>
              <a:t>The </a:t>
            </a:r>
            <a:r>
              <a:rPr lang="en-GB" sz="2400" b="1" dirty="0">
                <a:hlinkClick r:id="rId2"/>
              </a:rPr>
              <a:t>PSHE Education Programme of Study KS 1 - 5</a:t>
            </a:r>
            <a:r>
              <a:rPr lang="en-GB" sz="2400" dirty="0"/>
              <a:t>, covers all of the statutory content as well as vital non-statutory content related to economic wellbeing and careers education. </a:t>
            </a:r>
          </a:p>
        </p:txBody>
      </p:sp>
      <p:sp>
        <p:nvSpPr>
          <p:cNvPr id="13" name="Rectangle 12"/>
          <p:cNvSpPr/>
          <p:nvPr/>
        </p:nvSpPr>
        <p:spPr>
          <a:xfrm>
            <a:off x="-6096" y="-3164"/>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53998"/>
          </a:xfrm>
          <a:prstGeom prst="rect">
            <a:avLst/>
          </a:prstGeom>
          <a:noFill/>
        </p:spPr>
        <p:txBody>
          <a:bodyPr wrap="square" rtlCol="0">
            <a:spAutoFit/>
          </a:bodyPr>
          <a:lstStyle/>
          <a:p>
            <a:r>
              <a:rPr lang="en-GB" sz="3000" b="1" dirty="0">
                <a:solidFill>
                  <a:schemeClr val="bg1"/>
                </a:solidFill>
              </a:rPr>
              <a:t>Should schools only cover what’s included in this guidance?</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662740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81129"/>
            <a:ext cx="10414857" cy="492443"/>
          </a:xfrm>
          <a:prstGeom prst="rect">
            <a:avLst/>
          </a:prstGeom>
          <a:noFill/>
        </p:spPr>
        <p:txBody>
          <a:bodyPr wrap="square" rtlCol="0">
            <a:spAutoFit/>
          </a:bodyPr>
          <a:lstStyle/>
          <a:p>
            <a:r>
              <a:rPr lang="en-GB" sz="2600" b="1" dirty="0">
                <a:solidFill>
                  <a:schemeClr val="bg1"/>
                </a:solidFill>
              </a:rPr>
              <a:t>So schools should still teach economic wellbeing &amp; careers through PSHE?</a:t>
            </a:r>
          </a:p>
        </p:txBody>
      </p:sp>
      <p:sp>
        <p:nvSpPr>
          <p:cNvPr id="10" name="TextBox 9"/>
          <p:cNvSpPr txBox="1"/>
          <p:nvPr/>
        </p:nvSpPr>
        <p:spPr>
          <a:xfrm>
            <a:off x="402336" y="1183103"/>
            <a:ext cx="11375136" cy="6940361"/>
          </a:xfrm>
          <a:prstGeom prst="rect">
            <a:avLst/>
          </a:prstGeom>
          <a:noFill/>
        </p:spPr>
        <p:txBody>
          <a:bodyPr wrap="square" rtlCol="0">
            <a:spAutoFit/>
          </a:bodyPr>
          <a:lstStyle/>
          <a:p>
            <a:pPr marL="285750" indent="-285750">
              <a:buFont typeface="Arial" panose="020B0604020202020204" pitchFamily="34" charset="0"/>
              <a:buChar char="•"/>
            </a:pPr>
            <a:r>
              <a:rPr lang="en-GB" sz="2300" b="1" dirty="0"/>
              <a:t>Yes, otherwise the ‘personal’ aspects of economic wellbeing will be lost.</a:t>
            </a:r>
            <a:r>
              <a:rPr lang="en-GB" sz="2300" dirty="0"/>
              <a:t> PSHE complements the financial education covered through Citizenship and Maths, but covers the personal aspects of economic wellbeing. It also lays the foundations of effective careers education, digital and media literacy (it is vital that the foundations of this learning are laid during the primary phase).</a:t>
            </a:r>
          </a:p>
          <a:p>
            <a:endParaRPr lang="en-GB" sz="2300" dirty="0"/>
          </a:p>
          <a:p>
            <a:pPr marL="285750" indent="-285750">
              <a:buFont typeface="Arial" panose="020B0604020202020204" pitchFamily="34" charset="0"/>
              <a:buChar char="•"/>
            </a:pPr>
            <a:r>
              <a:rPr lang="en-GB" sz="2300" b="1" dirty="0"/>
              <a:t>Health, relationships, economic wellbeing and successful careers are all linked. PSHE is the glue that binds them together.</a:t>
            </a:r>
            <a:r>
              <a:rPr lang="en-GB" sz="2300" dirty="0"/>
              <a:t> PSHE gathers all of these aspects of preparing for modern life together into a coherent curriculum subject.</a:t>
            </a:r>
          </a:p>
          <a:p>
            <a:endParaRPr lang="en-GB" sz="2300" dirty="0"/>
          </a:p>
          <a:p>
            <a:pPr marL="285750" indent="-285750">
              <a:buFont typeface="Arial" panose="020B0604020202020204" pitchFamily="34" charset="0"/>
              <a:buChar char="•"/>
            </a:pPr>
            <a:r>
              <a:rPr lang="en-GB" sz="2300" b="1" dirty="0"/>
              <a:t>PSHE education is the vehicle through which schools can best ensure they meet many of the Gatsby benchmarks. </a:t>
            </a:r>
            <a:r>
              <a:rPr lang="en-GB" sz="2300" b="1" dirty="0" err="1">
                <a:hlinkClick r:id="rId3"/>
              </a:rPr>
              <a:t>DfE</a:t>
            </a:r>
            <a:r>
              <a:rPr lang="en-GB" sz="2300" b="1" dirty="0">
                <a:hlinkClick r:id="rId3"/>
              </a:rPr>
              <a:t> data shows that the most common approach to careers education is delivery through PSHE lessons (87%)</a:t>
            </a:r>
            <a:r>
              <a:rPr lang="en-GB" sz="2300" b="1" dirty="0"/>
              <a:t>, </a:t>
            </a:r>
            <a:r>
              <a:rPr lang="en-GB" sz="2300" dirty="0"/>
              <a:t>including the crucial early learning in primary years that raises aspirations and broadens understanding of the world of work. Therefore, schools should not undo what they are doing well in this area.</a:t>
            </a:r>
          </a:p>
          <a:p>
            <a:pPr marL="342900" indent="-342900">
              <a:buFont typeface="Arial" panose="020B0604020202020204" pitchFamily="34" charset="0"/>
              <a:buChar char="•"/>
            </a:pPr>
            <a:endParaRPr lang="en-GB" sz="2000" b="1" i="1" dirty="0"/>
          </a:p>
          <a:p>
            <a:pPr marL="342900" indent="-342900">
              <a:buFont typeface="Arial" panose="020B0604020202020204" pitchFamily="34" charset="0"/>
              <a:buChar char="•"/>
            </a:pPr>
            <a:endParaRPr lang="en-GB" sz="2000" b="1" dirty="0"/>
          </a:p>
          <a:p>
            <a:pPr marL="342900" indent="-342900">
              <a:buFont typeface="Arial" panose="020B0604020202020204" pitchFamily="34" charset="0"/>
              <a:buChar char="•"/>
            </a:pPr>
            <a:endParaRPr lang="en-GB" sz="2000" b="1" dirty="0"/>
          </a:p>
          <a:p>
            <a:pPr marL="342900" indent="-342900">
              <a:buFont typeface="Arial" panose="020B0604020202020204" pitchFamily="34" charset="0"/>
              <a:buChar char="•"/>
            </a:pPr>
            <a:endParaRPr lang="en-GB" sz="2000" b="1" dirty="0"/>
          </a:p>
          <a:p>
            <a:endParaRPr lang="en-GB" sz="20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1" name="Footer Placeholder 2"/>
          <p:cNvSpPr>
            <a:spLocks noGrp="1"/>
          </p:cNvSpPr>
          <p:nvPr>
            <p:ph type="ftr" sz="quarter" idx="11"/>
          </p:nvPr>
        </p:nvSpPr>
        <p:spPr>
          <a:xfrm>
            <a:off x="4038600" y="6497664"/>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408407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Why is this all so important?</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5640940" cy="5709255"/>
          </a:xfrm>
          <a:prstGeom prst="rect">
            <a:avLst/>
          </a:prstGeom>
          <a:noFill/>
        </p:spPr>
        <p:txBody>
          <a:bodyPr wrap="square" rtlCol="0">
            <a:spAutoFit/>
          </a:bodyPr>
          <a:lstStyle/>
          <a:p>
            <a:pPr marL="342900" indent="-342900">
              <a:buFont typeface="Arial" panose="020B0604020202020204" pitchFamily="34" charset="0"/>
              <a:buChar char="•"/>
            </a:pPr>
            <a:r>
              <a:rPr lang="en-GB" sz="2300" b="1" dirty="0"/>
              <a:t>PSHE education has </a:t>
            </a:r>
            <a:r>
              <a:rPr lang="en-GB" sz="2300" b="1" dirty="0">
                <a:hlinkClick r:id="rId3"/>
              </a:rPr>
              <a:t>proven impact </a:t>
            </a:r>
            <a:r>
              <a:rPr lang="en-GB" sz="2300" b="1" dirty="0"/>
              <a:t>on life chances and academic success when delivered well, </a:t>
            </a:r>
            <a:r>
              <a:rPr lang="en-GB" sz="2300" dirty="0"/>
              <a:t>but has suffered from reduced curriculum time and patchy provision. </a:t>
            </a:r>
          </a:p>
          <a:p>
            <a:pPr marL="342900" indent="-342900">
              <a:buFont typeface="Arial" panose="020B0604020202020204" pitchFamily="34" charset="0"/>
              <a:buChar char="•"/>
            </a:pPr>
            <a:endParaRPr lang="en-GB" sz="1000" dirty="0"/>
          </a:p>
          <a:p>
            <a:pPr marL="342900" indent="-342900">
              <a:buFont typeface="Arial" panose="020B0604020202020204" pitchFamily="34" charset="0"/>
              <a:buChar char="•"/>
            </a:pPr>
            <a:r>
              <a:rPr lang="en-GB" sz="2300" b="1" dirty="0"/>
              <a:t>This strengthening of PSHE education’s status can have a major impact </a:t>
            </a:r>
            <a:r>
              <a:rPr lang="en-GB" sz="2300" dirty="0"/>
              <a:t>on the quality of PSHE in all schools for all pupils.</a:t>
            </a:r>
          </a:p>
          <a:p>
            <a:endParaRPr lang="en-GB" sz="1000" dirty="0"/>
          </a:p>
          <a:p>
            <a:pPr marL="342900" indent="-342900">
              <a:buFont typeface="Arial" panose="020B0604020202020204" pitchFamily="34" charset="0"/>
              <a:buChar char="•"/>
            </a:pPr>
            <a:r>
              <a:rPr lang="en-GB" sz="2300" b="1" dirty="0"/>
              <a:t>These developments mean that all pupils can benefit </a:t>
            </a:r>
            <a:r>
              <a:rPr lang="en-GB" sz="2300" dirty="0"/>
              <a:t>from an education that keeps them safe, healthy and prepared for the realities of modern life.</a:t>
            </a:r>
          </a:p>
          <a:p>
            <a:pPr marL="342900" indent="-342900">
              <a:buFont typeface="Arial" panose="020B0604020202020204" pitchFamily="34" charset="0"/>
              <a:buChar char="•"/>
            </a:pPr>
            <a:endParaRPr lang="en-GB" sz="2300" dirty="0"/>
          </a:p>
          <a:p>
            <a:endParaRPr lang="en-GB" sz="2300" dirty="0"/>
          </a:p>
          <a:p>
            <a:pPr marL="457200" indent="-457200">
              <a:buFont typeface="Arial" panose="020B0604020202020204" pitchFamily="34" charset="0"/>
              <a:buChar char="•"/>
            </a:pPr>
            <a:endParaRPr lang="en-GB" sz="2300" dirty="0"/>
          </a:p>
        </p:txBody>
      </p:sp>
      <p:cxnSp>
        <p:nvCxnSpPr>
          <p:cNvPr id="5" name="Straight Connector 4"/>
          <p:cNvCxnSpPr/>
          <p:nvPr/>
        </p:nvCxnSpPr>
        <p:spPr>
          <a:xfrm>
            <a:off x="6029536" y="1375002"/>
            <a:ext cx="0" cy="51598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172212" y="1182490"/>
            <a:ext cx="6096000" cy="2431435"/>
          </a:xfrm>
          <a:prstGeom prst="rect">
            <a:avLst/>
          </a:prstGeom>
        </p:spPr>
        <p:txBody>
          <a:bodyPr>
            <a:spAutoFit/>
          </a:bodyPr>
          <a:lstStyle/>
          <a:p>
            <a:r>
              <a:rPr lang="en-GB" b="1" i="1" dirty="0"/>
              <a:t>“The evidence shows that personal, social, health and economic (PSHE) education can improve the physical and psychosocial well-being of pupils. A virtuous cycle can be achieved, whereby pupils with better health and well-being can achieve better academically, which in turn leads to greater success.” </a:t>
            </a:r>
          </a:p>
          <a:p>
            <a:endParaRPr lang="en-GB" sz="800" b="1" i="1" dirty="0"/>
          </a:p>
          <a:p>
            <a:r>
              <a:rPr lang="en-GB" dirty="0"/>
              <a:t>Department for Education </a:t>
            </a:r>
            <a:r>
              <a:rPr lang="en-GB" dirty="0">
                <a:hlinkClick r:id="rId4"/>
              </a:rPr>
              <a:t>review</a:t>
            </a:r>
            <a:r>
              <a:rPr lang="en-GB" dirty="0"/>
              <a:t> of PSHE education impact and effective practice</a:t>
            </a:r>
            <a:endParaRPr lang="en-GB" i="1" dirty="0"/>
          </a:p>
        </p:txBody>
      </p:sp>
      <p:sp>
        <p:nvSpPr>
          <p:cNvPr id="19" name="Rectangle 18"/>
          <p:cNvSpPr/>
          <p:nvPr/>
        </p:nvSpPr>
        <p:spPr>
          <a:xfrm>
            <a:off x="6172212" y="3954251"/>
            <a:ext cx="6096000" cy="1323439"/>
          </a:xfrm>
          <a:prstGeom prst="rect">
            <a:avLst/>
          </a:prstGeom>
        </p:spPr>
        <p:txBody>
          <a:bodyPr>
            <a:spAutoFit/>
          </a:bodyPr>
          <a:lstStyle/>
          <a:p>
            <a:endParaRPr lang="en-GB" sz="800" b="1" i="1" dirty="0"/>
          </a:p>
          <a:p>
            <a:r>
              <a:rPr lang="en-GB" b="1" dirty="0">
                <a:hlinkClick r:id="rId5"/>
              </a:rPr>
              <a:t>An extensive 2017 literature review </a:t>
            </a:r>
            <a:r>
              <a:rPr lang="en-GB" b="1" dirty="0"/>
              <a:t>by leading economists found </a:t>
            </a:r>
            <a:r>
              <a:rPr lang="en-GB" b="1" i="1" dirty="0"/>
              <a:t>‘Very strong evidence’ </a:t>
            </a:r>
            <a:r>
              <a:rPr lang="en-GB" b="1" dirty="0"/>
              <a:t>that PSHE (personal, social, health and economic) learning has a positive impact on health, well being and academic attainment.</a:t>
            </a:r>
            <a:endParaRPr lang="en-GB" dirty="0"/>
          </a:p>
        </p:txBody>
      </p:sp>
      <p:sp>
        <p:nvSpPr>
          <p:cNvPr id="10" name="TextBox 9"/>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5" name="Footer Placeholder 2"/>
          <p:cNvSpPr>
            <a:spLocks noGrp="1"/>
          </p:cNvSpPr>
          <p:nvPr>
            <p:ph type="ftr" sz="quarter" idx="11"/>
          </p:nvPr>
        </p:nvSpPr>
        <p:spPr>
          <a:xfrm>
            <a:off x="4038600" y="6497664"/>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2081995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What about sex education?</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939814"/>
          </a:xfrm>
          <a:prstGeom prst="rect">
            <a:avLst/>
          </a:prstGeom>
          <a:noFill/>
        </p:spPr>
        <p:txBody>
          <a:bodyPr wrap="square" rtlCol="0">
            <a:spAutoFit/>
          </a:bodyPr>
          <a:lstStyle/>
          <a:p>
            <a:pPr marL="342900" indent="-342900">
              <a:buFont typeface="Arial" panose="020B0604020202020204" pitchFamily="34" charset="0"/>
              <a:buChar char="•"/>
            </a:pPr>
            <a:r>
              <a:rPr lang="en-GB" sz="3000" dirty="0"/>
              <a:t>These new statutory requirements do not extend to </a:t>
            </a:r>
            <a:r>
              <a:rPr lang="en-GB" sz="3000" b="1" dirty="0"/>
              <a:t>sex education </a:t>
            </a:r>
            <a:r>
              <a:rPr lang="en-GB" sz="3000" dirty="0"/>
              <a:t>at KS 1 and 2 (beyond the biological/reproductive aspects schools are already required to cover in science)</a:t>
            </a:r>
          </a:p>
          <a:p>
            <a:endParaRPr lang="en-GB" sz="1500" dirty="0"/>
          </a:p>
          <a:p>
            <a:pPr marL="342900" indent="-342900">
              <a:buFont typeface="Arial" panose="020B0604020202020204" pitchFamily="34" charset="0"/>
              <a:buChar char="•"/>
            </a:pPr>
            <a:r>
              <a:rPr lang="en-GB" sz="3000" dirty="0"/>
              <a:t>However, the Department for Education </a:t>
            </a:r>
            <a:r>
              <a:rPr lang="en-GB" sz="3000" i="1" dirty="0"/>
              <a:t>‘continues to recommend that all primary schools should have a sex education programme tailored to the age and the physical and emotional maturity of the pupils’ </a:t>
            </a:r>
          </a:p>
          <a:p>
            <a:pPr marL="342900" indent="-342900">
              <a:buFont typeface="Arial" panose="020B0604020202020204" pitchFamily="34" charset="0"/>
              <a:buChar char="•"/>
            </a:pPr>
            <a:endParaRPr lang="en-GB" sz="3000" i="1" dirty="0"/>
          </a:p>
          <a:p>
            <a:pPr marL="342900" indent="-342900">
              <a:buFont typeface="Arial" panose="020B0604020202020204" pitchFamily="34" charset="0"/>
              <a:buChar char="•"/>
            </a:pPr>
            <a:r>
              <a:rPr lang="en-GB" sz="3000" dirty="0"/>
              <a:t>Where schools provide sex education at key stages 1 and 2, parents will have the right to withdraw their child from sex education but not from statutory Relationships Education or Health Education</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1307247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a:solidFill>
                  <a:schemeClr val="bg1"/>
                </a:solidFill>
              </a:rPr>
              <a:t>Statutory Relationships Education and Health Education</a:t>
            </a: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462204"/>
            <a:ext cx="11375136" cy="4616648"/>
          </a:xfrm>
          <a:prstGeom prst="rect">
            <a:avLst/>
          </a:prstGeom>
          <a:noFill/>
        </p:spPr>
        <p:txBody>
          <a:bodyPr wrap="square" rtlCol="0">
            <a:spAutoFit/>
          </a:bodyPr>
          <a:lstStyle/>
          <a:p>
            <a:r>
              <a:rPr lang="en-GB" sz="3000" dirty="0"/>
              <a:t>All primary schools will need to have a Relationships Education policy in place (or where sex education is also taught, an RSE policy). This must be freely available for parents to access, and include:</a:t>
            </a:r>
          </a:p>
          <a:p>
            <a:endParaRPr lang="en-GB" sz="1000" dirty="0"/>
          </a:p>
          <a:p>
            <a:pPr marL="342900" indent="-342900">
              <a:buFont typeface="Arial" panose="020B0604020202020204" pitchFamily="34" charset="0"/>
              <a:buChar char="•"/>
            </a:pPr>
            <a:r>
              <a:rPr lang="en-GB" sz="2700" dirty="0"/>
              <a:t>an outline of what will be taught to children within the Relationships Education/RSE curriculum </a:t>
            </a:r>
          </a:p>
          <a:p>
            <a:pPr marL="342900" indent="-342900">
              <a:buFont typeface="Arial" panose="020B0604020202020204" pitchFamily="34" charset="0"/>
              <a:buChar char="•"/>
            </a:pPr>
            <a:r>
              <a:rPr lang="en-GB" sz="2700" dirty="0"/>
              <a:t>a rationale for this learning (for example in relation to safeguarding)</a:t>
            </a:r>
          </a:p>
          <a:p>
            <a:pPr marL="342900" indent="-342900">
              <a:buFont typeface="Arial" panose="020B0604020202020204" pitchFamily="34" charset="0"/>
              <a:buChar char="•"/>
            </a:pPr>
            <a:r>
              <a:rPr lang="en-GB" sz="2700" dirty="0"/>
              <a:t>a clear procedure for withdrawal from sex education</a:t>
            </a:r>
          </a:p>
          <a:p>
            <a:pPr marL="342900" indent="-342900">
              <a:buFont typeface="Arial" panose="020B0604020202020204" pitchFamily="34" charset="0"/>
              <a:buChar char="•"/>
            </a:pPr>
            <a:r>
              <a:rPr lang="en-GB" sz="2700" dirty="0"/>
              <a:t>reasons why the school believes children should not be withdrawn from these lessons</a:t>
            </a:r>
          </a:p>
          <a:p>
            <a:pPr marL="342900" indent="-342900">
              <a:buFont typeface="Arial" panose="020B0604020202020204" pitchFamily="34" charset="0"/>
              <a:buChar char="•"/>
            </a:pPr>
            <a:endParaRPr lang="en-GB" sz="500" dirty="0"/>
          </a:p>
          <a:p>
            <a:r>
              <a:rPr lang="en-GB" sz="2700" dirty="0">
                <a:hlinkClick r:id="rId3"/>
              </a:rPr>
              <a:t>Download PSHE Association guidance </a:t>
            </a:r>
            <a:r>
              <a:rPr lang="en-GB" sz="2700" dirty="0"/>
              <a:t>on how to write a comprehensive policy.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a:t>© PSHE Association 2019</a:t>
            </a:r>
            <a:endParaRPr lang="en-GB" dirty="0"/>
          </a:p>
        </p:txBody>
      </p:sp>
    </p:spTree>
    <p:extLst>
      <p:ext uri="{BB962C8B-B14F-4D97-AF65-F5344CB8AC3E}">
        <p14:creationId xmlns:p14="http://schemas.microsoft.com/office/powerpoint/2010/main" val="2551648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660F9331C3B4280126B2371486B90" ma:contentTypeVersion="13" ma:contentTypeDescription="Create a new document." ma:contentTypeScope="" ma:versionID="471b1bd7de4f579e56863e4c5e40be84">
  <xsd:schema xmlns:xsd="http://www.w3.org/2001/XMLSchema" xmlns:xs="http://www.w3.org/2001/XMLSchema" xmlns:p="http://schemas.microsoft.com/office/2006/metadata/properties" xmlns:ns3="4ea8facc-b642-431f-baa2-b8095c12e4b4" xmlns:ns4="51baade6-14ee-4587-aa20-ad02aaa19bfd" targetNamespace="http://schemas.microsoft.com/office/2006/metadata/properties" ma:root="true" ma:fieldsID="4dd3da9a550e31433e3f4b8d4435be80" ns3:_="" ns4:_="">
    <xsd:import namespace="4ea8facc-b642-431f-baa2-b8095c12e4b4"/>
    <xsd:import namespace="51baade6-14ee-4587-aa20-ad02aaa19bf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a8facc-b642-431f-baa2-b8095c12e4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1baade6-14ee-4587-aa20-ad02aaa19bf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847218-11A4-41DD-B27B-7936DAF8ED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a8facc-b642-431f-baa2-b8095c12e4b4"/>
    <ds:schemaRef ds:uri="51baade6-14ee-4587-aa20-ad02aaa19b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E58C18-D89A-4865-AEAD-C83E74FC7ACF}">
  <ds:schemaRefs>
    <ds:schemaRef ds:uri="http://schemas.microsoft.com/sharepoint/v3/contenttype/forms"/>
  </ds:schemaRefs>
</ds:datastoreItem>
</file>

<file path=customXml/itemProps3.xml><?xml version="1.0" encoding="utf-8"?>
<ds:datastoreItem xmlns:ds="http://schemas.openxmlformats.org/officeDocument/2006/customXml" ds:itemID="{B7D235F3-A9FB-453D-B25D-E0D84D2A3B10}">
  <ds:schemaRefs>
    <ds:schemaRef ds:uri="http://purl.org/dc/dcmitype/"/>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51baade6-14ee-4587-aa20-ad02aaa19bfd"/>
    <ds:schemaRef ds:uri="4ea8facc-b642-431f-baa2-b8095c12e4b4"/>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1547</TotalTime>
  <Words>2510</Words>
  <Application>Microsoft Office PowerPoint</Application>
  <PresentationFormat>Widescreen</PresentationFormat>
  <Paragraphs>164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Dillon</dc:creator>
  <cp:lastModifiedBy>Anne O'Dwyer</cp:lastModifiedBy>
  <cp:revision>121</cp:revision>
  <dcterms:created xsi:type="dcterms:W3CDTF">2019-07-26T13:37:06Z</dcterms:created>
  <dcterms:modified xsi:type="dcterms:W3CDTF">2021-04-28T16:15:21Z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0x0101008CE660F9331C3B4280126B2371486B90</vt:lpwstr>
  </property>
</Properties>
</file>